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2" r:id="rId3"/>
    <p:sldId id="267" r:id="rId4"/>
    <p:sldId id="266" r:id="rId5"/>
    <p:sldId id="263" r:id="rId6"/>
  </p:sldIdLst>
  <p:sldSz cx="9144000" cy="6858000" type="screen4x3"/>
  <p:notesSz cx="6797675"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0" autoAdjust="0"/>
    <p:restoredTop sz="71691" autoAdjust="0"/>
  </p:normalViewPr>
  <p:slideViewPr>
    <p:cSldViewPr>
      <p:cViewPr>
        <p:scale>
          <a:sx n="80" d="100"/>
          <a:sy n="80" d="100"/>
        </p:scale>
        <p:origin x="-1158"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74CBFF0D-6C16-4B49-BF59-A16E8EF38C31}" type="datetimeFigureOut">
              <a:rPr kumimoji="1" lang="ja-JP" altLang="en-US" smtClean="0"/>
              <a:t>2013/10/21</a:t>
            </a:fld>
            <a:endParaRPr kumimoji="1" lang="ja-JP" altLang="en-US"/>
          </a:p>
        </p:txBody>
      </p:sp>
      <p:sp>
        <p:nvSpPr>
          <p:cNvPr id="4" name="スライド イメージ プレースホルダー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0C5A4723-2C1C-455D-8DC3-99ED6C7C1369}" type="slidenum">
              <a:rPr kumimoji="1" lang="ja-JP" altLang="en-US" smtClean="0"/>
              <a:t>‹#›</a:t>
            </a:fld>
            <a:endParaRPr kumimoji="1" lang="ja-JP" altLang="en-US"/>
          </a:p>
        </p:txBody>
      </p:sp>
    </p:spTree>
    <p:extLst>
      <p:ext uri="{BB962C8B-B14F-4D97-AF65-F5344CB8AC3E}">
        <p14:creationId xmlns:p14="http://schemas.microsoft.com/office/powerpoint/2010/main" val="27861685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計画</a:t>
            </a:r>
            <a:r>
              <a:rPr kumimoji="1" lang="en-US" altLang="ja-JP" dirty="0" smtClean="0"/>
              <a:t>(</a:t>
            </a:r>
            <a:r>
              <a:rPr kumimoji="1" lang="ja-JP" altLang="en-US" dirty="0" smtClean="0"/>
              <a:t>図</a:t>
            </a:r>
            <a:r>
              <a:rPr kumimoji="1" lang="en-US" altLang="ja-JP" dirty="0" smtClean="0"/>
              <a:t>1)</a:t>
            </a:r>
            <a:r>
              <a:rPr kumimoji="1" lang="ja-JP" altLang="en-US" dirty="0" smtClean="0"/>
              <a:t>の実験実装</a:t>
            </a:r>
            <a:r>
              <a:rPr kumimoji="1" lang="en-US" altLang="ja-JP" dirty="0" smtClean="0"/>
              <a:t>2</a:t>
            </a:r>
            <a:r>
              <a:rPr kumimoji="1" lang="ja-JP" altLang="en-US" dirty="0" err="1" smtClean="0"/>
              <a:t>つの</a:t>
            </a:r>
            <a:r>
              <a:rPr kumimoji="1" lang="ja-JP" altLang="en-US" dirty="0" smtClean="0"/>
              <a:t>エルビウム自由な走行フェムト秒のレーザは使用されています。</a:t>
            </a:r>
          </a:p>
          <a:p>
            <a:r>
              <a:rPr kumimoji="1" lang="ja-JP" altLang="en-US" dirty="0" smtClean="0"/>
              <a:t>それらの繰り返し周波数は、約</a:t>
            </a:r>
            <a:r>
              <a:rPr kumimoji="1" lang="en-US" altLang="ja-JP" dirty="0" smtClean="0"/>
              <a:t>100MHz</a:t>
            </a:r>
            <a:r>
              <a:rPr kumimoji="1" lang="ja-JP" altLang="en-US" dirty="0" smtClean="0"/>
              <a:t>であり、約</a:t>
            </a:r>
            <a:r>
              <a:rPr kumimoji="1" lang="en-US" altLang="ja-JP" dirty="0" smtClean="0"/>
              <a:t>350Hz</a:t>
            </a:r>
            <a:r>
              <a:rPr kumimoji="1" lang="ja-JP" altLang="en-US" dirty="0" smtClean="0"/>
              <a:t>異なります。</a:t>
            </a:r>
          </a:p>
          <a:p>
            <a:r>
              <a:rPr kumimoji="1" lang="ja-JP" altLang="en-US" dirty="0" smtClean="0"/>
              <a:t>それらの</a:t>
            </a:r>
            <a:r>
              <a:rPr kumimoji="1" lang="en-US" altLang="ja-JP" dirty="0" smtClean="0"/>
              <a:t>2</a:t>
            </a:r>
            <a:r>
              <a:rPr kumimoji="1" lang="ja-JP" altLang="en-US" dirty="0" smtClean="0"/>
              <a:t>本のビームが、合成されて、アセチレン気体電池について査問します。 時間領域殴打信号は単一の光ダイオードによって検出されます。</a:t>
            </a:r>
          </a:p>
          <a:p>
            <a:endParaRPr kumimoji="1" lang="ja-JP" altLang="en-US" dirty="0" smtClean="0"/>
          </a:p>
          <a:p>
            <a:r>
              <a:rPr kumimoji="1" lang="ja-JP" altLang="en-US" dirty="0" smtClean="0"/>
              <a:t>キャリヤー封筒シフトとタイミング変化の補償は</a:t>
            </a:r>
            <a:r>
              <a:rPr kumimoji="1" lang="en-US" altLang="ja-JP" dirty="0" smtClean="0"/>
              <a:t>2</a:t>
            </a:r>
            <a:r>
              <a:rPr kumimoji="1" lang="ja-JP" altLang="en-US" dirty="0" err="1" smtClean="0"/>
              <a:t>つの</a:t>
            </a:r>
            <a:r>
              <a:rPr kumimoji="1" lang="ja-JP" altLang="en-US" dirty="0" smtClean="0"/>
              <a:t>適応型の信号</a:t>
            </a:r>
            <a:r>
              <a:rPr kumimoji="1" lang="en-US" altLang="ja-JP" dirty="0" smtClean="0"/>
              <a:t>(AS1</a:t>
            </a:r>
            <a:r>
              <a:rPr kumimoji="1" lang="ja-JP" altLang="en-US" dirty="0" err="1" smtClean="0"/>
              <a:t>、</a:t>
            </a:r>
            <a:r>
              <a:rPr kumimoji="1" lang="en-US" altLang="ja-JP" dirty="0" smtClean="0"/>
              <a:t>AS2)</a:t>
            </a:r>
            <a:r>
              <a:rPr kumimoji="1" lang="ja-JP" altLang="en-US" dirty="0" smtClean="0"/>
              <a:t>で達成されます。</a:t>
            </a:r>
          </a:p>
          <a:p>
            <a:r>
              <a:rPr kumimoji="1" lang="en-US" altLang="ja-JP" dirty="0" smtClean="0"/>
              <a:t>2</a:t>
            </a:r>
            <a:r>
              <a:rPr kumimoji="1" lang="ja-JP" altLang="en-US" dirty="0" smtClean="0"/>
              <a:t>の無線周波数ビート注意ファと</a:t>
            </a:r>
            <a:r>
              <a:rPr kumimoji="1" lang="en-US" altLang="ja-JP" dirty="0" err="1" smtClean="0"/>
              <a:t>fb</a:t>
            </a:r>
            <a:r>
              <a:rPr kumimoji="1" lang="ja-JP" altLang="en-US" dirty="0" smtClean="0"/>
              <a:t>からそのような信号を</a:t>
            </a:r>
            <a:r>
              <a:rPr kumimoji="1" lang="en-US" altLang="ja-JP" dirty="0" smtClean="0"/>
              <a:t>2</a:t>
            </a:r>
            <a:r>
              <a:rPr kumimoji="1" lang="ja-JP" altLang="en-US" dirty="0" smtClean="0"/>
              <a:t>個の異なったくしの異なった組の個々の線の間に得ます。</a:t>
            </a:r>
          </a:p>
          <a:p>
            <a:r>
              <a:rPr kumimoji="1" lang="ja-JP" altLang="en-US" dirty="0" smtClean="0"/>
              <a:t>ビート注意ファ</a:t>
            </a:r>
            <a:r>
              <a:rPr kumimoji="1" lang="en-US" altLang="ja-JP" dirty="0" smtClean="0"/>
              <a:t>(</a:t>
            </a:r>
            <a:r>
              <a:rPr kumimoji="1" lang="en-US" altLang="ja-JP" dirty="0" err="1" smtClean="0"/>
              <a:t>fb</a:t>
            </a:r>
            <a:r>
              <a:rPr kumimoji="1" lang="en-US" altLang="ja-JP" dirty="0" smtClean="0"/>
              <a:t>)</a:t>
            </a:r>
            <a:r>
              <a:rPr kumimoji="1" lang="ja-JP" altLang="en-US" dirty="0" err="1" smtClean="0"/>
              <a:t>を抽</a:t>
            </a:r>
            <a:r>
              <a:rPr kumimoji="1" lang="ja-JP" altLang="en-US" dirty="0" smtClean="0"/>
              <a:t>出するために、連続発振レーザー</a:t>
            </a:r>
            <a:r>
              <a:rPr kumimoji="1" lang="en-US" altLang="ja-JP" dirty="0" smtClean="0"/>
              <a:t>1(2)</a:t>
            </a:r>
            <a:r>
              <a:rPr kumimoji="1" lang="ja-JP" altLang="en-US" dirty="0" smtClean="0"/>
              <a:t>が中間的振動子として使用されます。</a:t>
            </a:r>
          </a:p>
          <a:p>
            <a:r>
              <a:rPr kumimoji="1" lang="ja-JP" altLang="en-US" dirty="0" smtClean="0"/>
              <a:t>これらの信号</a:t>
            </a:r>
            <a:r>
              <a:rPr kumimoji="1" lang="en-US" altLang="ja-JP" dirty="0" smtClean="0"/>
              <a:t>(</a:t>
            </a:r>
            <a:r>
              <a:rPr kumimoji="1" lang="ja-JP" altLang="en-US" dirty="0" smtClean="0"/>
              <a:t>ファ、</a:t>
            </a:r>
            <a:r>
              <a:rPr kumimoji="1" lang="en-US" altLang="ja-JP" dirty="0" err="1" smtClean="0"/>
              <a:t>fb</a:t>
            </a:r>
            <a:r>
              <a:rPr kumimoji="1" lang="en-US" altLang="ja-JP" dirty="0" smtClean="0"/>
              <a:t>)</a:t>
            </a:r>
            <a:r>
              <a:rPr kumimoji="1" lang="ja-JP" altLang="en-US" dirty="0" smtClean="0"/>
              <a:t>に基づいて、</a:t>
            </a:r>
            <a:r>
              <a:rPr kumimoji="1" lang="en-US" altLang="ja-JP" dirty="0" smtClean="0"/>
              <a:t>2</a:t>
            </a:r>
            <a:r>
              <a:rPr kumimoji="1" lang="ja-JP" altLang="en-US" dirty="0" err="1" smtClean="0"/>
              <a:t>つの</a:t>
            </a:r>
            <a:r>
              <a:rPr kumimoji="1" lang="ja-JP" altLang="en-US" dirty="0" smtClean="0"/>
              <a:t>適応型の信号</a:t>
            </a:r>
            <a:r>
              <a:rPr kumimoji="1" lang="en-US" altLang="ja-JP" dirty="0" smtClean="0"/>
              <a:t>(10(</a:t>
            </a:r>
            <a:r>
              <a:rPr kumimoji="1" lang="ja-JP" altLang="en-US" dirty="0" smtClean="0"/>
              <a:t>ファ</a:t>
            </a:r>
            <a:r>
              <a:rPr kumimoji="1" lang="en-US" altLang="ja-JP" dirty="0" smtClean="0"/>
              <a:t>--</a:t>
            </a:r>
            <a:r>
              <a:rPr kumimoji="1" lang="en-US" altLang="ja-JP" dirty="0" err="1" smtClean="0"/>
              <a:t>fb</a:t>
            </a:r>
            <a:r>
              <a:rPr kumimoji="1" lang="en-US" altLang="ja-JP" dirty="0" smtClean="0"/>
              <a:t>)</a:t>
            </a:r>
            <a:r>
              <a:rPr kumimoji="1" lang="ja-JP" altLang="en-US" dirty="0" smtClean="0"/>
              <a:t>の頻度における</a:t>
            </a:r>
            <a:r>
              <a:rPr kumimoji="1" lang="en-US" altLang="ja-JP" dirty="0" smtClean="0"/>
              <a:t>3</a:t>
            </a:r>
            <a:r>
              <a:rPr kumimoji="1" lang="ja-JP" altLang="en-US" dirty="0" smtClean="0"/>
              <a:t>ファの</a:t>
            </a:r>
            <a:r>
              <a:rPr kumimoji="1" lang="en-US" altLang="ja-JP" dirty="0" smtClean="0"/>
              <a:t>-2fb</a:t>
            </a:r>
            <a:r>
              <a:rPr kumimoji="1" lang="ja-JP" altLang="en-US" dirty="0" smtClean="0"/>
              <a:t>と</a:t>
            </a:r>
            <a:r>
              <a:rPr kumimoji="1" lang="en-US" altLang="ja-JP" dirty="0" smtClean="0"/>
              <a:t>AS2</a:t>
            </a:r>
            <a:r>
              <a:rPr kumimoji="1" lang="ja-JP" altLang="en-US" dirty="0" smtClean="0"/>
              <a:t>の頻度における</a:t>
            </a:r>
            <a:r>
              <a:rPr kumimoji="1" lang="en-US" altLang="ja-JP" dirty="0" smtClean="0"/>
              <a:t>AS1)</a:t>
            </a:r>
            <a:r>
              <a:rPr kumimoji="1" lang="ja-JP" altLang="en-US" dirty="0" smtClean="0"/>
              <a:t>が適切な電子混合と増えることで作り出されます。</a:t>
            </a:r>
          </a:p>
          <a:p>
            <a:r>
              <a:rPr kumimoji="1" lang="en-US" altLang="ja-JP" dirty="0" smtClean="0"/>
              <a:t>AS2</a:t>
            </a:r>
            <a:r>
              <a:rPr kumimoji="1" lang="ja-JP" altLang="en-US" dirty="0" smtClean="0"/>
              <a:t>が両方を含んでいる間、シフトをキャリアでおおってください。そうすれば、変化を調節して、</a:t>
            </a:r>
            <a:r>
              <a:rPr kumimoji="1" lang="en-US" altLang="ja-JP" dirty="0" smtClean="0"/>
              <a:t>AS1</a:t>
            </a:r>
            <a:r>
              <a:rPr kumimoji="1" lang="ja-JP" altLang="en-US" dirty="0" smtClean="0"/>
              <a:t>は後者だけを含んでいます。</a:t>
            </a:r>
          </a:p>
          <a:p>
            <a:r>
              <a:rPr kumimoji="1" lang="en-US" altLang="ja-JP" dirty="0" smtClean="0"/>
              <a:t>AS2</a:t>
            </a:r>
            <a:r>
              <a:rPr kumimoji="1" lang="ja-JP" altLang="en-US" dirty="0" smtClean="0"/>
              <a:t>と共に光ダイオードによって取られた</a:t>
            </a:r>
            <a:r>
              <a:rPr kumimoji="1" lang="en-US" altLang="ja-JP" dirty="0" err="1" smtClean="0"/>
              <a:t>interferometric</a:t>
            </a:r>
            <a:r>
              <a:rPr kumimoji="1" lang="ja-JP" altLang="en-US" dirty="0" smtClean="0"/>
              <a:t>信号を混合すると、キャリア封筒フェーズシフト変動はタイミング変化のために部分的にだけ完全に補われます。 得られたはっきりしないメッセージ</a:t>
            </a:r>
            <a:r>
              <a:rPr kumimoji="1" lang="en-US" altLang="ja-JP" dirty="0" smtClean="0"/>
              <a:t>(</a:t>
            </a:r>
            <a:r>
              <a:rPr kumimoji="1" lang="ja-JP" altLang="en-US" dirty="0" smtClean="0"/>
              <a:t>タイミング変化だけを含む</a:t>
            </a:r>
            <a:r>
              <a:rPr kumimoji="1" lang="en-US" altLang="ja-JP" dirty="0" smtClean="0"/>
              <a:t>)</a:t>
            </a:r>
            <a:r>
              <a:rPr kumimoji="1" lang="ja-JP" altLang="en-US" dirty="0" smtClean="0"/>
              <a:t>は適応型の時計と呼ばれる</a:t>
            </a:r>
            <a:r>
              <a:rPr kumimoji="1" lang="en-US" altLang="ja-JP" dirty="0" smtClean="0"/>
              <a:t>AS1</a:t>
            </a:r>
            <a:r>
              <a:rPr kumimoji="1" lang="ja-JP" altLang="en-US" dirty="0" smtClean="0"/>
              <a:t>信号によって抽出されます、そして、時間遅れでさえ抽出された測定格子は、このようにして再編成されます。</a:t>
            </a:r>
          </a:p>
          <a:p>
            <a:r>
              <a:rPr kumimoji="1" lang="ja-JP" altLang="en-US" dirty="0" smtClean="0"/>
              <a:t>頻度、</a:t>
            </a:r>
            <a:r>
              <a:rPr kumimoji="1" lang="en-US" altLang="ja-JP" dirty="0" smtClean="0"/>
              <a:t>AS1: 100</a:t>
            </a:r>
            <a:r>
              <a:rPr kumimoji="1" lang="ja-JP" altLang="en-US" dirty="0" smtClean="0"/>
              <a:t>の</a:t>
            </a:r>
            <a:r>
              <a:rPr kumimoji="1" lang="en-US" altLang="ja-JP" dirty="0" smtClean="0"/>
              <a:t>MHz</a:t>
            </a:r>
            <a:r>
              <a:rPr kumimoji="1" lang="ja-JP" altLang="en-US" dirty="0" smtClean="0"/>
              <a:t>と</a:t>
            </a:r>
            <a:r>
              <a:rPr kumimoji="1" lang="en-US" altLang="ja-JP" dirty="0" smtClean="0"/>
              <a:t>AS2: 50MHz</a:t>
            </a:r>
            <a:r>
              <a:rPr kumimoji="1" lang="ja-JP" altLang="en-US" dirty="0" smtClean="0"/>
              <a:t>は、エイリアシングを避けるために選択されています。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0C5A4723-2C1C-455D-8DC3-99ED6C7C1369}" type="slidenum">
              <a:rPr kumimoji="1" lang="ja-JP" altLang="en-US" smtClean="0"/>
              <a:t>3</a:t>
            </a:fld>
            <a:endParaRPr kumimoji="1" lang="ja-JP" altLang="en-US"/>
          </a:p>
        </p:txBody>
      </p:sp>
    </p:spTree>
    <p:extLst>
      <p:ext uri="{BB962C8B-B14F-4D97-AF65-F5344CB8AC3E}">
        <p14:creationId xmlns:p14="http://schemas.microsoft.com/office/powerpoint/2010/main" val="3714410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計画</a:t>
            </a:r>
            <a:r>
              <a:rPr kumimoji="1" lang="en-US" altLang="ja-JP" dirty="0" smtClean="0"/>
              <a:t>(</a:t>
            </a:r>
            <a:r>
              <a:rPr kumimoji="1" lang="ja-JP" altLang="en-US" dirty="0" smtClean="0"/>
              <a:t>図</a:t>
            </a:r>
            <a:r>
              <a:rPr kumimoji="1" lang="en-US" altLang="ja-JP" dirty="0" smtClean="0"/>
              <a:t>1)</a:t>
            </a:r>
            <a:r>
              <a:rPr kumimoji="1" lang="ja-JP" altLang="en-US" dirty="0" smtClean="0"/>
              <a:t>の実験実装</a:t>
            </a:r>
            <a:r>
              <a:rPr kumimoji="1" lang="en-US" altLang="ja-JP" dirty="0" smtClean="0"/>
              <a:t>2</a:t>
            </a:r>
            <a:r>
              <a:rPr kumimoji="1" lang="ja-JP" altLang="en-US" dirty="0" err="1" smtClean="0"/>
              <a:t>つの</a:t>
            </a:r>
            <a:r>
              <a:rPr kumimoji="1" lang="ja-JP" altLang="en-US" dirty="0" smtClean="0"/>
              <a:t>エルビウム自由な走行フェムト秒のレーザは使用されています。</a:t>
            </a:r>
          </a:p>
          <a:p>
            <a:r>
              <a:rPr kumimoji="1" lang="ja-JP" altLang="en-US" dirty="0" smtClean="0"/>
              <a:t>それらの繰り返し周波数は、約</a:t>
            </a:r>
            <a:r>
              <a:rPr kumimoji="1" lang="en-US" altLang="ja-JP" dirty="0" smtClean="0"/>
              <a:t>100MHz</a:t>
            </a:r>
            <a:r>
              <a:rPr kumimoji="1" lang="ja-JP" altLang="en-US" dirty="0" smtClean="0"/>
              <a:t>であり、約</a:t>
            </a:r>
            <a:r>
              <a:rPr kumimoji="1" lang="en-US" altLang="ja-JP" dirty="0" smtClean="0"/>
              <a:t>350Hz</a:t>
            </a:r>
            <a:r>
              <a:rPr kumimoji="1" lang="ja-JP" altLang="en-US" dirty="0" smtClean="0"/>
              <a:t>異なります。</a:t>
            </a:r>
          </a:p>
          <a:p>
            <a:r>
              <a:rPr kumimoji="1" lang="ja-JP" altLang="en-US" dirty="0" smtClean="0"/>
              <a:t>それらの</a:t>
            </a:r>
            <a:r>
              <a:rPr kumimoji="1" lang="en-US" altLang="ja-JP" dirty="0" smtClean="0"/>
              <a:t>2</a:t>
            </a:r>
            <a:r>
              <a:rPr kumimoji="1" lang="ja-JP" altLang="en-US" dirty="0" smtClean="0"/>
              <a:t>本のビームが、合成されて、アセチレン気体電池について査問します。 時間領域殴打信号は単一の光ダイオードによって検出されます。</a:t>
            </a:r>
          </a:p>
          <a:p>
            <a:endParaRPr kumimoji="1" lang="ja-JP" altLang="en-US" dirty="0" smtClean="0"/>
          </a:p>
          <a:p>
            <a:r>
              <a:rPr kumimoji="1" lang="ja-JP" altLang="en-US" dirty="0" smtClean="0"/>
              <a:t>キャリヤー封筒シフトとタイミング変化の補償は</a:t>
            </a:r>
            <a:r>
              <a:rPr kumimoji="1" lang="en-US" altLang="ja-JP" dirty="0" smtClean="0"/>
              <a:t>2</a:t>
            </a:r>
            <a:r>
              <a:rPr kumimoji="1" lang="ja-JP" altLang="en-US" dirty="0" err="1" smtClean="0"/>
              <a:t>つの</a:t>
            </a:r>
            <a:r>
              <a:rPr kumimoji="1" lang="ja-JP" altLang="en-US" dirty="0" smtClean="0"/>
              <a:t>適応型の信号</a:t>
            </a:r>
            <a:r>
              <a:rPr kumimoji="1" lang="en-US" altLang="ja-JP" dirty="0" smtClean="0"/>
              <a:t>(AS1</a:t>
            </a:r>
            <a:r>
              <a:rPr kumimoji="1" lang="ja-JP" altLang="en-US" dirty="0" err="1" smtClean="0"/>
              <a:t>、</a:t>
            </a:r>
            <a:r>
              <a:rPr kumimoji="1" lang="en-US" altLang="ja-JP" dirty="0" smtClean="0"/>
              <a:t>AS2)</a:t>
            </a:r>
            <a:r>
              <a:rPr kumimoji="1" lang="ja-JP" altLang="en-US" dirty="0" smtClean="0"/>
              <a:t>で達成されます。</a:t>
            </a:r>
          </a:p>
          <a:p>
            <a:r>
              <a:rPr kumimoji="1" lang="en-US" altLang="ja-JP" dirty="0" smtClean="0"/>
              <a:t>2</a:t>
            </a:r>
            <a:r>
              <a:rPr kumimoji="1" lang="ja-JP" altLang="en-US" dirty="0" smtClean="0"/>
              <a:t>の無線周波数ビート注意ファと</a:t>
            </a:r>
            <a:r>
              <a:rPr kumimoji="1" lang="en-US" altLang="ja-JP" dirty="0" err="1" smtClean="0"/>
              <a:t>fb</a:t>
            </a:r>
            <a:r>
              <a:rPr kumimoji="1" lang="ja-JP" altLang="en-US" dirty="0" smtClean="0"/>
              <a:t>からそのような信号を</a:t>
            </a:r>
            <a:r>
              <a:rPr kumimoji="1" lang="en-US" altLang="ja-JP" dirty="0" smtClean="0"/>
              <a:t>2</a:t>
            </a:r>
            <a:r>
              <a:rPr kumimoji="1" lang="ja-JP" altLang="en-US" dirty="0" smtClean="0"/>
              <a:t>個の異なったくしの異なった組の個々の線の間に得ます。</a:t>
            </a:r>
          </a:p>
          <a:p>
            <a:r>
              <a:rPr kumimoji="1" lang="ja-JP" altLang="en-US" dirty="0" smtClean="0"/>
              <a:t>ビート注意ファ</a:t>
            </a:r>
            <a:r>
              <a:rPr kumimoji="1" lang="en-US" altLang="ja-JP" dirty="0" smtClean="0"/>
              <a:t>(</a:t>
            </a:r>
            <a:r>
              <a:rPr kumimoji="1" lang="en-US" altLang="ja-JP" dirty="0" err="1" smtClean="0"/>
              <a:t>fb</a:t>
            </a:r>
            <a:r>
              <a:rPr kumimoji="1" lang="en-US" altLang="ja-JP" dirty="0" smtClean="0"/>
              <a:t>)</a:t>
            </a:r>
            <a:r>
              <a:rPr kumimoji="1" lang="ja-JP" altLang="en-US" dirty="0" err="1" smtClean="0"/>
              <a:t>を抽</a:t>
            </a:r>
            <a:r>
              <a:rPr kumimoji="1" lang="ja-JP" altLang="en-US" dirty="0" smtClean="0"/>
              <a:t>出するために、連続発振レーザー</a:t>
            </a:r>
            <a:r>
              <a:rPr kumimoji="1" lang="en-US" altLang="ja-JP" dirty="0" smtClean="0"/>
              <a:t>1(2)</a:t>
            </a:r>
            <a:r>
              <a:rPr kumimoji="1" lang="ja-JP" altLang="en-US" dirty="0" smtClean="0"/>
              <a:t>が中間的振動子として使用されます。</a:t>
            </a:r>
          </a:p>
          <a:p>
            <a:r>
              <a:rPr kumimoji="1" lang="ja-JP" altLang="en-US" dirty="0" smtClean="0"/>
              <a:t>これらの信号</a:t>
            </a:r>
            <a:r>
              <a:rPr kumimoji="1" lang="en-US" altLang="ja-JP" dirty="0" smtClean="0"/>
              <a:t>(</a:t>
            </a:r>
            <a:r>
              <a:rPr kumimoji="1" lang="ja-JP" altLang="en-US" dirty="0" smtClean="0"/>
              <a:t>ファ、</a:t>
            </a:r>
            <a:r>
              <a:rPr kumimoji="1" lang="en-US" altLang="ja-JP" dirty="0" err="1" smtClean="0"/>
              <a:t>fb</a:t>
            </a:r>
            <a:r>
              <a:rPr kumimoji="1" lang="en-US" altLang="ja-JP" dirty="0" smtClean="0"/>
              <a:t>)</a:t>
            </a:r>
            <a:r>
              <a:rPr kumimoji="1" lang="ja-JP" altLang="en-US" dirty="0" smtClean="0"/>
              <a:t>に基づいて、</a:t>
            </a:r>
            <a:r>
              <a:rPr kumimoji="1" lang="en-US" altLang="ja-JP" dirty="0" smtClean="0"/>
              <a:t>2</a:t>
            </a:r>
            <a:r>
              <a:rPr kumimoji="1" lang="ja-JP" altLang="en-US" dirty="0" err="1" smtClean="0"/>
              <a:t>つの</a:t>
            </a:r>
            <a:r>
              <a:rPr kumimoji="1" lang="ja-JP" altLang="en-US" dirty="0" smtClean="0"/>
              <a:t>適応型の信号</a:t>
            </a:r>
            <a:r>
              <a:rPr kumimoji="1" lang="en-US" altLang="ja-JP" dirty="0" smtClean="0"/>
              <a:t>(10(</a:t>
            </a:r>
            <a:r>
              <a:rPr kumimoji="1" lang="ja-JP" altLang="en-US" dirty="0" smtClean="0"/>
              <a:t>ファ</a:t>
            </a:r>
            <a:r>
              <a:rPr kumimoji="1" lang="en-US" altLang="ja-JP" dirty="0" smtClean="0"/>
              <a:t>--</a:t>
            </a:r>
            <a:r>
              <a:rPr kumimoji="1" lang="en-US" altLang="ja-JP" dirty="0" err="1" smtClean="0"/>
              <a:t>fb</a:t>
            </a:r>
            <a:r>
              <a:rPr kumimoji="1" lang="en-US" altLang="ja-JP" dirty="0" smtClean="0"/>
              <a:t>)</a:t>
            </a:r>
            <a:r>
              <a:rPr kumimoji="1" lang="ja-JP" altLang="en-US" dirty="0" smtClean="0"/>
              <a:t>の頻度における</a:t>
            </a:r>
            <a:r>
              <a:rPr kumimoji="1" lang="en-US" altLang="ja-JP" dirty="0" smtClean="0"/>
              <a:t>3</a:t>
            </a:r>
            <a:r>
              <a:rPr kumimoji="1" lang="ja-JP" altLang="en-US" dirty="0" smtClean="0"/>
              <a:t>ファの</a:t>
            </a:r>
            <a:r>
              <a:rPr kumimoji="1" lang="en-US" altLang="ja-JP" dirty="0" smtClean="0"/>
              <a:t>-2fb</a:t>
            </a:r>
            <a:r>
              <a:rPr kumimoji="1" lang="ja-JP" altLang="en-US" dirty="0" smtClean="0"/>
              <a:t>と</a:t>
            </a:r>
            <a:r>
              <a:rPr kumimoji="1" lang="en-US" altLang="ja-JP" dirty="0" smtClean="0"/>
              <a:t>AS2</a:t>
            </a:r>
            <a:r>
              <a:rPr kumimoji="1" lang="ja-JP" altLang="en-US" dirty="0" smtClean="0"/>
              <a:t>の頻度における</a:t>
            </a:r>
            <a:r>
              <a:rPr kumimoji="1" lang="en-US" altLang="ja-JP" dirty="0" smtClean="0"/>
              <a:t>AS1)</a:t>
            </a:r>
            <a:r>
              <a:rPr kumimoji="1" lang="ja-JP" altLang="en-US" dirty="0" smtClean="0"/>
              <a:t>が適切な電子混合と増えることで作り出されます。</a:t>
            </a:r>
          </a:p>
          <a:p>
            <a:r>
              <a:rPr kumimoji="1" lang="en-US" altLang="ja-JP" dirty="0" smtClean="0"/>
              <a:t>AS2</a:t>
            </a:r>
            <a:r>
              <a:rPr kumimoji="1" lang="ja-JP" altLang="en-US" dirty="0" smtClean="0"/>
              <a:t>が両方を含んでいる間、シフトをキャリアでおおってください。そうすれば、変化を調節して、</a:t>
            </a:r>
            <a:r>
              <a:rPr kumimoji="1" lang="en-US" altLang="ja-JP" dirty="0" smtClean="0"/>
              <a:t>AS1</a:t>
            </a:r>
            <a:r>
              <a:rPr kumimoji="1" lang="ja-JP" altLang="en-US" dirty="0" smtClean="0"/>
              <a:t>は後者だけを含んでいます。</a:t>
            </a:r>
          </a:p>
          <a:p>
            <a:r>
              <a:rPr kumimoji="1" lang="en-US" altLang="ja-JP" dirty="0" smtClean="0"/>
              <a:t>AS2</a:t>
            </a:r>
            <a:r>
              <a:rPr kumimoji="1" lang="ja-JP" altLang="en-US" dirty="0" smtClean="0"/>
              <a:t>と共に光ダイオードによって取られた</a:t>
            </a:r>
            <a:r>
              <a:rPr kumimoji="1" lang="en-US" altLang="ja-JP" dirty="0" err="1" smtClean="0"/>
              <a:t>interferometric</a:t>
            </a:r>
            <a:r>
              <a:rPr kumimoji="1" lang="ja-JP" altLang="en-US" dirty="0" smtClean="0"/>
              <a:t>信号を混合すると、キャリア封筒フェーズシフト変動はタイミング変化のために部分的にだけ完全に補われます。 得られたはっきりしないメッセージ</a:t>
            </a:r>
            <a:r>
              <a:rPr kumimoji="1" lang="en-US" altLang="ja-JP" dirty="0" smtClean="0"/>
              <a:t>(</a:t>
            </a:r>
            <a:r>
              <a:rPr kumimoji="1" lang="ja-JP" altLang="en-US" dirty="0" smtClean="0"/>
              <a:t>タイミング変化だけを含む</a:t>
            </a:r>
            <a:r>
              <a:rPr kumimoji="1" lang="en-US" altLang="ja-JP" dirty="0" smtClean="0"/>
              <a:t>)</a:t>
            </a:r>
            <a:r>
              <a:rPr kumimoji="1" lang="ja-JP" altLang="en-US" dirty="0" smtClean="0"/>
              <a:t>は適応型の時計と呼ばれる</a:t>
            </a:r>
            <a:r>
              <a:rPr kumimoji="1" lang="en-US" altLang="ja-JP" dirty="0" smtClean="0"/>
              <a:t>AS1</a:t>
            </a:r>
            <a:r>
              <a:rPr kumimoji="1" lang="ja-JP" altLang="en-US" dirty="0" smtClean="0"/>
              <a:t>信号によって抽出されます、そして、時間遅れでさえ抽出された測定格子は、このようにして再編成されます。</a:t>
            </a:r>
          </a:p>
          <a:p>
            <a:r>
              <a:rPr kumimoji="1" lang="ja-JP" altLang="en-US" dirty="0" smtClean="0"/>
              <a:t>頻度、</a:t>
            </a:r>
            <a:r>
              <a:rPr kumimoji="1" lang="en-US" altLang="ja-JP" dirty="0" smtClean="0"/>
              <a:t>AS1: 100</a:t>
            </a:r>
            <a:r>
              <a:rPr kumimoji="1" lang="ja-JP" altLang="en-US" dirty="0" smtClean="0"/>
              <a:t>の</a:t>
            </a:r>
            <a:r>
              <a:rPr kumimoji="1" lang="en-US" altLang="ja-JP" dirty="0" smtClean="0"/>
              <a:t>MHz</a:t>
            </a:r>
            <a:r>
              <a:rPr kumimoji="1" lang="ja-JP" altLang="en-US" dirty="0" smtClean="0"/>
              <a:t>と</a:t>
            </a:r>
            <a:r>
              <a:rPr kumimoji="1" lang="en-US" altLang="ja-JP" dirty="0" smtClean="0"/>
              <a:t>AS2: 50MHz</a:t>
            </a:r>
            <a:r>
              <a:rPr kumimoji="1" lang="ja-JP" altLang="en-US" dirty="0" smtClean="0"/>
              <a:t>は、エイリアシングを避けるために選択されています。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0C5A4723-2C1C-455D-8DC3-99ED6C7C1369}" type="slidenum">
              <a:rPr kumimoji="1" lang="ja-JP" altLang="en-US" smtClean="0"/>
              <a:t>5</a:t>
            </a:fld>
            <a:endParaRPr kumimoji="1" lang="ja-JP" altLang="en-US"/>
          </a:p>
        </p:txBody>
      </p:sp>
    </p:spTree>
    <p:extLst>
      <p:ext uri="{BB962C8B-B14F-4D97-AF65-F5344CB8AC3E}">
        <p14:creationId xmlns:p14="http://schemas.microsoft.com/office/powerpoint/2010/main" val="3714410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1" y="609600"/>
            <a:ext cx="5688623"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5800" y="609600"/>
            <a:ext cx="7772400" cy="5486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685800" y="6248400"/>
            <a:ext cx="1905000" cy="457200"/>
          </a:xfrm>
        </p:spPr>
        <p:txBody>
          <a:bodyPr/>
          <a:lstStyle>
            <a:lvl1pPr>
              <a:defRPr/>
            </a:lvl1pPr>
          </a:lstStyle>
          <a:p>
            <a:fld id="{C56C0EB4-9D90-447A-9746-858C2227D4B5}" type="datetimeFigureOut">
              <a:rPr kumimoji="1" lang="ja-JP" altLang="en-US" smtClean="0"/>
              <a:t>2013/10/21</a:t>
            </a:fld>
            <a:endParaRPr kumimoji="1" lang="ja-JP" altLang="en-US"/>
          </a:p>
        </p:txBody>
      </p:sp>
      <p:sp>
        <p:nvSpPr>
          <p:cNvPr id="4" name="フッター プレースホルダ 3"/>
          <p:cNvSpPr>
            <a:spLocks noGrp="1"/>
          </p:cNvSpPr>
          <p:nvPr>
            <p:ph type="ftr" sz="quarter" idx="11"/>
          </p:nvPr>
        </p:nvSpPr>
        <p:spPr>
          <a:xfrm>
            <a:off x="3124200" y="6248400"/>
            <a:ext cx="2895600" cy="457200"/>
          </a:xfrm>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a:xfrm>
            <a:off x="6553200" y="6248400"/>
            <a:ext cx="1905000" cy="457200"/>
          </a:xfrm>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8"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56C0EB4-9D90-447A-9746-858C2227D4B5}" type="datetimeFigureOut">
              <a:rPr kumimoji="1" lang="ja-JP" altLang="en-US" smtClean="0"/>
              <a:t>2013/10/21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smtClean="0"/>
            </a:lvl1pPr>
          </a:lstStyle>
          <a:p>
            <a:fld id="{7018D1AB-D74C-4BBD-8BE0-A5579E460A42}" type="slidenum">
              <a:rPr kumimoji="1" lang="ja-JP" altLang="en-US" smtClean="0"/>
              <a:t>‹#›</a:t>
            </a:fld>
            <a:endParaRPr kumimoji="1" lang="ja-JP"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charset="-128"/>
                <a:cs typeface="ＭＳ Ｐゴシック" charset="-128"/>
              </a:defRPr>
            </a:lvl1pPr>
          </a:lstStyle>
          <a:p>
            <a:fld id="{C56C0EB4-9D90-447A-9746-858C2227D4B5}" type="datetimeFigureOut">
              <a:rPr kumimoji="1" lang="ja-JP" altLang="en-US" smtClean="0"/>
              <a:t>2013/10/21</a:t>
            </a:fld>
            <a:endParaRPr kumimoji="1" lang="ja-JP"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ＭＳ Ｐゴシック" charset="-128"/>
                <a:cs typeface="ＭＳ Ｐゴシック" charset="-128"/>
              </a:defRPr>
            </a:lvl1pPr>
          </a:lstStyle>
          <a:p>
            <a:endParaRPr kumimoji="1" lang="ja-JP"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ea typeface="ＭＳ Ｐゴシック" charset="-128"/>
                <a:cs typeface="ＭＳ Ｐゴシック" charset="-128"/>
              </a:defRPr>
            </a:lvl1pPr>
          </a:lstStyle>
          <a:p>
            <a:fld id="{7018D1AB-D74C-4BBD-8BE0-A5579E460A42}" type="slidenum">
              <a:rPr kumimoji="1" lang="ja-JP" altLang="en-US" smtClean="0"/>
              <a:t>‹#›</a:t>
            </a:fld>
            <a:endParaRPr kumimoji="1" lang="ja-JP" altLang="en-US"/>
          </a:p>
        </p:txBody>
      </p:sp>
      <p:sp>
        <p:nvSpPr>
          <p:cNvPr id="95" name="Rectangle 7"/>
          <p:cNvSpPr>
            <a:spLocks noChangeArrowheads="1"/>
          </p:cNvSpPr>
          <p:nvPr/>
        </p:nvSpPr>
        <p:spPr bwMode="auto">
          <a:xfrm>
            <a:off x="0" y="381001"/>
            <a:ext cx="9130812" cy="55563"/>
          </a:xfrm>
          <a:prstGeom prst="rect">
            <a:avLst/>
          </a:prstGeom>
          <a:solidFill>
            <a:srgbClr val="00279F"/>
          </a:solidFill>
          <a:ln w="12700">
            <a:solidFill>
              <a:srgbClr val="00279F"/>
            </a:solidFill>
            <a:miter lim="800000"/>
            <a:headEnd/>
            <a:tailEnd/>
          </a:ln>
          <a:effectLst/>
        </p:spPr>
        <p:txBody>
          <a:bodyPr>
            <a:prstTxWarp prst="textNoShape">
              <a:avLst/>
            </a:prstTxWarp>
          </a:bodyPr>
          <a:lstStyle/>
          <a:p>
            <a:pPr defTabSz="762000"/>
            <a:endParaRPr lang="ja-JP" altLang="en-US" sz="2400">
              <a:latin typeface="Osaka" pitchFamily="-108" charset="-128"/>
              <a:ea typeface="Osaka" pitchFamily="-108" charset="-128"/>
              <a:cs typeface="Osaka" pitchFamily="-108" charset="-128"/>
            </a:endParaRPr>
          </a:p>
        </p:txBody>
      </p:sp>
      <p:sp>
        <p:nvSpPr>
          <p:cNvPr id="96" name="Rectangle 92"/>
          <p:cNvSpPr>
            <a:spLocks noChangeArrowheads="1"/>
          </p:cNvSpPr>
          <p:nvPr/>
        </p:nvSpPr>
        <p:spPr bwMode="auto">
          <a:xfrm>
            <a:off x="0" y="1"/>
            <a:ext cx="2854372" cy="366767"/>
          </a:xfrm>
          <a:prstGeom prst="rect">
            <a:avLst/>
          </a:prstGeom>
          <a:noFill/>
          <a:ln w="12700">
            <a:noFill/>
            <a:miter lim="800000"/>
            <a:headEnd/>
            <a:tailEnd/>
          </a:ln>
          <a:effectLst/>
        </p:spPr>
        <p:txBody>
          <a:bodyPr wrap="none" lIns="90488" tIns="44450" rIns="90488" bIns="44450">
            <a:prstTxWarp prst="textNoShape">
              <a:avLst/>
            </a:prstTxWarp>
            <a:spAutoFit/>
          </a:bodyPr>
          <a:lstStyle/>
          <a:p>
            <a:pPr defTabSz="900113" eaLnBrk="0" hangingPunct="0"/>
            <a:r>
              <a:rPr lang="en-US" altLang="ja-JP" sz="1800" b="1" i="1" dirty="0" smtClean="0">
                <a:solidFill>
                  <a:srgbClr val="00279F"/>
                </a:solidFill>
                <a:ea typeface="Osaka" pitchFamily="-108" charset="-128"/>
                <a:cs typeface="Osaka" pitchFamily="-108" charset="-128"/>
              </a:rPr>
              <a:t>University of Tokushima</a:t>
            </a:r>
            <a:endParaRPr lang="en-US" altLang="ja-JP" sz="1800" b="1" i="1" dirty="0">
              <a:solidFill>
                <a:srgbClr val="00279F"/>
              </a:solidFill>
              <a:ea typeface="Osaka" pitchFamily="-108" charset="-128"/>
              <a:cs typeface="Osaka" pitchFamily="-108" charset="-128"/>
            </a:endParaRPr>
          </a:p>
        </p:txBody>
      </p:sp>
      <p:pic>
        <p:nvPicPr>
          <p:cNvPr id="97" name="Picture 93"/>
          <p:cNvPicPr>
            <a:picLocks noChangeAspect="1" noChangeArrowheads="1"/>
          </p:cNvPicPr>
          <p:nvPr/>
        </p:nvPicPr>
        <p:blipFill>
          <a:blip r:embed="rId14"/>
          <a:srcRect/>
          <a:stretch>
            <a:fillRect/>
          </a:stretch>
        </p:blipFill>
        <p:spPr bwMode="auto">
          <a:xfrm>
            <a:off x="5486400" y="0"/>
            <a:ext cx="3657600" cy="838200"/>
          </a:xfrm>
          <a:prstGeom prst="rect">
            <a:avLst/>
          </a:prstGeom>
          <a:noFill/>
          <a:ln w="12700">
            <a:noFill/>
            <a:miter lim="800000"/>
            <a:headEnd/>
            <a:tailEnd/>
          </a:ln>
          <a:effec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2pPr>
      <a:lvl3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3pPr>
      <a:lvl4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4pPr>
      <a:lvl5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3140968"/>
            <a:ext cx="8964488" cy="1728192"/>
          </a:xfrm>
        </p:spPr>
        <p:txBody>
          <a:bodyPr>
            <a:normAutofit/>
          </a:bodyPr>
          <a:lstStyle/>
          <a:p>
            <a:r>
              <a:rPr lang="en-US" altLang="ja-JP" sz="3200" dirty="0" smtClean="0">
                <a:latin typeface="Times New Roman" panose="02020603050405020304" pitchFamily="18" charset="0"/>
                <a:cs typeface="Times New Roman" panose="02020603050405020304" pitchFamily="18" charset="0"/>
              </a:rPr>
              <a:t>CLEO-PR 2013</a:t>
            </a:r>
            <a:br>
              <a:rPr lang="en-US" altLang="ja-JP" sz="3200" dirty="0" smtClean="0">
                <a:latin typeface="Times New Roman" panose="02020603050405020304" pitchFamily="18" charset="0"/>
                <a:cs typeface="Times New Roman" panose="02020603050405020304" pitchFamily="18" charset="0"/>
              </a:rPr>
            </a:br>
            <a:r>
              <a:rPr lang="en-US" altLang="ja-JP" sz="3200" dirty="0" smtClean="0">
                <a:latin typeface="Times New Roman" panose="02020603050405020304" pitchFamily="18" charset="0"/>
                <a:cs typeface="Times New Roman" panose="02020603050405020304" pitchFamily="18" charset="0"/>
              </a:rPr>
              <a:t>June 30 – July 4, 2013</a:t>
            </a:r>
            <a:br>
              <a:rPr lang="en-US" altLang="ja-JP" sz="3200" dirty="0" smtClean="0">
                <a:latin typeface="Times New Roman" panose="02020603050405020304" pitchFamily="18" charset="0"/>
                <a:cs typeface="Times New Roman" panose="02020603050405020304" pitchFamily="18" charset="0"/>
              </a:rPr>
            </a:br>
            <a:r>
              <a:rPr lang="en-US" altLang="ja-JP" sz="3200" dirty="0" smtClean="0">
                <a:latin typeface="Times New Roman" panose="02020603050405020304" pitchFamily="18" charset="0"/>
                <a:cs typeface="Times New Roman" panose="02020603050405020304" pitchFamily="18" charset="0"/>
              </a:rPr>
              <a:t>Kyoto International Conference Center, Kyoto, Japan</a:t>
            </a:r>
            <a:endParaRPr kumimoji="1" lang="ja-JP" altLang="en-US" sz="3200"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1339552" y="5254352"/>
            <a:ext cx="6400800" cy="550912"/>
          </a:xfrm>
        </p:spPr>
        <p:txBody>
          <a:bodyPr>
            <a:normAutofit lnSpcReduction="10000"/>
          </a:bodyPr>
          <a:lstStyle/>
          <a:p>
            <a:r>
              <a:rPr kumimoji="1" lang="en-US" altLang="ja-JP" dirty="0" smtClean="0">
                <a:solidFill>
                  <a:schemeClr val="tx1"/>
                </a:solidFill>
              </a:rPr>
              <a:t>M1</a:t>
            </a:r>
            <a:r>
              <a:rPr kumimoji="1" lang="ja-JP" altLang="en-US" dirty="0" smtClean="0">
                <a:solidFill>
                  <a:schemeClr val="tx1"/>
                </a:solidFill>
              </a:rPr>
              <a:t>　</a:t>
            </a:r>
            <a:r>
              <a:rPr lang="ja-JP" altLang="en-US" dirty="0" smtClean="0">
                <a:solidFill>
                  <a:schemeClr val="tx1"/>
                </a:solidFill>
              </a:rPr>
              <a:t>林　建太</a:t>
            </a:r>
            <a:endParaRPr kumimoji="1" lang="ja-JP" altLang="en-US" dirty="0">
              <a:solidFill>
                <a:schemeClr val="tx1"/>
              </a:solidFill>
            </a:endParaRPr>
          </a:p>
        </p:txBody>
      </p:sp>
      <p:sp>
        <p:nvSpPr>
          <p:cNvPr id="4" name="タイトル 1"/>
          <p:cNvSpPr txBox="1">
            <a:spLocks/>
          </p:cNvSpPr>
          <p:nvPr/>
        </p:nvSpPr>
        <p:spPr bwMode="auto">
          <a:xfrm>
            <a:off x="755576" y="980728"/>
            <a:ext cx="7772400" cy="16161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2pPr>
            <a:lvl3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3pPr>
            <a:lvl4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4pPr>
            <a:lvl5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9pPr>
          </a:lstStyle>
          <a:p>
            <a:r>
              <a:rPr lang="ja-JP" altLang="en-US" sz="5400" kern="0" dirty="0" smtClean="0"/>
              <a:t>学会</a:t>
            </a:r>
            <a:r>
              <a:rPr lang="ja-JP" altLang="en-US" sz="5400" kern="0" dirty="0" smtClean="0"/>
              <a:t>報告</a:t>
            </a:r>
            <a:endParaRPr lang="en-US" altLang="ja-JP" sz="5400" kern="0" dirty="0" smtClean="0"/>
          </a:p>
          <a:p>
            <a:r>
              <a:rPr lang="ja-JP" altLang="en-US" sz="5400" kern="0" dirty="0"/>
              <a:t>宿題</a:t>
            </a:r>
            <a:endParaRPr lang="ja-JP" altLang="en-US" sz="5400" kern="0" dirty="0"/>
          </a:p>
        </p:txBody>
      </p:sp>
    </p:spTree>
    <p:extLst>
      <p:ext uri="{BB962C8B-B14F-4D97-AF65-F5344CB8AC3E}">
        <p14:creationId xmlns:p14="http://schemas.microsoft.com/office/powerpoint/2010/main" val="9828915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2016224"/>
          </a:xfrm>
        </p:spPr>
        <p:txBody>
          <a:bodyPr>
            <a:normAutofit fontScale="90000"/>
          </a:bodyPr>
          <a:lstStyle/>
          <a:p>
            <a:r>
              <a:rPr lang="en-US" altLang="ja-JP" dirty="0"/>
              <a:t>Adaptive Dual-Comb Spectroscopy with</a:t>
            </a:r>
            <a:br>
              <a:rPr lang="en-US" altLang="ja-JP" dirty="0"/>
            </a:br>
            <a:r>
              <a:rPr lang="en-US" altLang="ja-JP" dirty="0"/>
              <a:t>Free-Running Lasers</a:t>
            </a:r>
            <a:endParaRPr kumimoji="1" lang="ja-JP" altLang="en-US" dirty="0"/>
          </a:p>
        </p:txBody>
      </p:sp>
      <p:sp>
        <p:nvSpPr>
          <p:cNvPr id="4" name="正方形/長方形 3"/>
          <p:cNvSpPr/>
          <p:nvPr/>
        </p:nvSpPr>
        <p:spPr>
          <a:xfrm>
            <a:off x="251520" y="3137206"/>
            <a:ext cx="8640960" cy="3046988"/>
          </a:xfrm>
          <a:prstGeom prst="rect">
            <a:avLst/>
          </a:prstGeom>
        </p:spPr>
        <p:txBody>
          <a:bodyPr wrap="square">
            <a:spAutoFit/>
          </a:bodyPr>
          <a:lstStyle/>
          <a:p>
            <a:pPr algn="ctr"/>
            <a:r>
              <a:rPr lang="en-US" altLang="ja-JP" sz="2400" dirty="0" err="1"/>
              <a:t>Takuro</a:t>
            </a:r>
            <a:r>
              <a:rPr lang="en-US" altLang="ja-JP" sz="2400" dirty="0"/>
              <a:t> </a:t>
            </a:r>
            <a:r>
              <a:rPr lang="en-US" altLang="ja-JP" sz="2400" dirty="0" err="1" smtClean="0"/>
              <a:t>Ideguchi</a:t>
            </a:r>
            <a:r>
              <a:rPr lang="en-US" altLang="ja-JP" sz="2400" dirty="0" smtClean="0"/>
              <a:t>, </a:t>
            </a:r>
            <a:r>
              <a:rPr lang="en-US" altLang="ja-JP" sz="2400" dirty="0"/>
              <a:t>Antonin </a:t>
            </a:r>
            <a:r>
              <a:rPr lang="en-US" altLang="ja-JP" sz="2400" dirty="0" smtClean="0"/>
              <a:t>Poisson, </a:t>
            </a:r>
            <a:r>
              <a:rPr lang="en-US" altLang="ja-JP" sz="2400" dirty="0"/>
              <a:t>Guy </a:t>
            </a:r>
            <a:r>
              <a:rPr lang="en-US" altLang="ja-JP" sz="2400" dirty="0" err="1" smtClean="0"/>
              <a:t>Guelachvili</a:t>
            </a:r>
            <a:r>
              <a:rPr lang="en-US" altLang="ja-JP" sz="2400" dirty="0" smtClean="0"/>
              <a:t>, </a:t>
            </a:r>
            <a:r>
              <a:rPr lang="en-US" altLang="ja-JP" sz="2400" dirty="0"/>
              <a:t>Nathalie </a:t>
            </a:r>
            <a:r>
              <a:rPr lang="en-US" altLang="ja-JP" sz="2400" dirty="0" err="1" smtClean="0"/>
              <a:t>Picqué</a:t>
            </a:r>
            <a:r>
              <a:rPr lang="en-US" altLang="ja-JP" sz="2400" dirty="0" smtClean="0"/>
              <a:t> and </a:t>
            </a:r>
            <a:r>
              <a:rPr lang="en-US" altLang="ja-JP" sz="2400" dirty="0"/>
              <a:t>Theodor W. </a:t>
            </a:r>
            <a:r>
              <a:rPr lang="en-US" altLang="ja-JP" sz="2400" dirty="0" err="1" smtClean="0"/>
              <a:t>Hänsch</a:t>
            </a:r>
            <a:r>
              <a:rPr lang="de-DE" altLang="ja-JP" sz="2400" dirty="0" smtClean="0"/>
              <a:t>. </a:t>
            </a:r>
          </a:p>
          <a:p>
            <a:pPr algn="ctr"/>
            <a:r>
              <a:rPr lang="de-DE" altLang="ja-JP" sz="2400" dirty="0" smtClean="0"/>
              <a:t>Max </a:t>
            </a:r>
            <a:r>
              <a:rPr lang="de-DE" altLang="ja-JP" sz="2400" dirty="0"/>
              <a:t>Planck Institut für Quantenoptik, Hans-Kopfermann-Str. 1, 85748 Garching, Germany</a:t>
            </a:r>
          </a:p>
          <a:p>
            <a:pPr algn="ctr"/>
            <a:r>
              <a:rPr lang="fr-FR" altLang="ja-JP" sz="2400" dirty="0" smtClean="0"/>
              <a:t>Institut </a:t>
            </a:r>
            <a:r>
              <a:rPr lang="fr-FR" altLang="ja-JP" sz="2400" dirty="0"/>
              <a:t>des Sciences Moléculaires d’Orsay, CNRS, Bâtiment 350, Université Paris-Sud, 91405 Orsay, France</a:t>
            </a:r>
          </a:p>
          <a:p>
            <a:pPr algn="ctr"/>
            <a:r>
              <a:rPr lang="de-DE" altLang="ja-JP" sz="2400" dirty="0" smtClean="0"/>
              <a:t>Ludwig-Maximilians-Universität </a:t>
            </a:r>
            <a:r>
              <a:rPr lang="de-DE" altLang="ja-JP" sz="2400" dirty="0"/>
              <a:t>München, Fakultät für Physik, Schellingstrasse 4/III, 80799 München, Germany</a:t>
            </a:r>
            <a:endParaRPr lang="ja-JP" altLang="en-US" sz="2400" dirty="0"/>
          </a:p>
        </p:txBody>
      </p:sp>
    </p:spTree>
    <p:extLst>
      <p:ext uri="{BB962C8B-B14F-4D97-AF65-F5344CB8AC3E}">
        <p14:creationId xmlns:p14="http://schemas.microsoft.com/office/powerpoint/2010/main" val="404151211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662"/>
            <a:ext cx="8229600" cy="706090"/>
          </a:xfrm>
        </p:spPr>
        <p:txBody>
          <a:bodyPr>
            <a:normAutofit fontScale="90000"/>
          </a:bodyPr>
          <a:lstStyle/>
          <a:p>
            <a:r>
              <a:rPr kumimoji="1" lang="ja-JP" altLang="en-US" dirty="0" smtClean="0"/>
              <a:t>実験セットアップ</a:t>
            </a:r>
            <a:endParaRPr kumimoji="1" lang="ja-JP" alt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69" y="1484784"/>
            <a:ext cx="905963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59834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211960" y="692696"/>
                <a:ext cx="4896544" cy="3528392"/>
              </a:xfrm>
            </p:spPr>
            <p:txBody>
              <a:bodyPr/>
              <a:lstStyle/>
              <a:p>
                <a:pPr marL="0" indent="0">
                  <a:buNone/>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a:rPr>
                          </m:ctrlPr>
                        </m:sSubPr>
                        <m:e>
                          <m:r>
                            <a:rPr kumimoji="1" lang="en-US" altLang="ja-JP" sz="2400" b="0" i="1" smtClean="0">
                              <a:latin typeface="Cambria Math"/>
                            </a:rPr>
                            <m:t>𝑓</m:t>
                          </m:r>
                        </m:e>
                        <m:sub>
                          <m:r>
                            <a:rPr kumimoji="1" lang="en-US" altLang="ja-JP" sz="2400" b="0" i="1" smtClean="0">
                              <a:latin typeface="Cambria Math"/>
                            </a:rPr>
                            <m:t>𝑏</m:t>
                          </m:r>
                          <m:r>
                            <a:rPr kumimoji="1" lang="en-US" altLang="ja-JP" sz="2400" b="0" i="1" smtClean="0">
                              <a:latin typeface="Cambria Math"/>
                            </a:rPr>
                            <m:t>1</m:t>
                          </m:r>
                        </m:sub>
                      </m:sSub>
                      <m:r>
                        <a:rPr kumimoji="1" lang="en-US" altLang="ja-JP" sz="2400" i="1" smtClean="0">
                          <a:latin typeface="Cambria Math"/>
                          <a:ea typeface="Cambria Math"/>
                        </a:rPr>
                        <m:t>=</m:t>
                      </m:r>
                      <m:sSub>
                        <m:sSubPr>
                          <m:ctrlPr>
                            <a:rPr kumimoji="1" lang="en-US" altLang="ja-JP" sz="2400" i="1" smtClean="0">
                              <a:latin typeface="Cambria Math"/>
                              <a:ea typeface="Cambria Math"/>
                            </a:rPr>
                          </m:ctrlPr>
                        </m:sSubPr>
                        <m:e>
                          <m:r>
                            <a:rPr kumimoji="1" lang="en-US" altLang="ja-JP" sz="2400" b="0" i="1" smtClean="0">
                              <a:latin typeface="Cambria Math"/>
                              <a:ea typeface="Cambria Math"/>
                            </a:rPr>
                            <m:t>𝑓</m:t>
                          </m:r>
                        </m:e>
                        <m:sub>
                          <m:r>
                            <a:rPr kumimoji="1" lang="en-US" altLang="ja-JP" sz="2400" b="0" i="1" smtClean="0">
                              <a:latin typeface="Cambria Math"/>
                              <a:ea typeface="Cambria Math"/>
                            </a:rPr>
                            <m:t>𝐶𝐸𝑂</m:t>
                          </m:r>
                          <m:r>
                            <a:rPr kumimoji="1" lang="en-US" altLang="ja-JP" sz="2400" b="0" i="1" smtClean="0">
                              <a:latin typeface="Cambria Math"/>
                              <a:ea typeface="Cambria Math"/>
                            </a:rPr>
                            <m:t>1</m:t>
                          </m:r>
                        </m:sub>
                      </m:sSub>
                      <m:r>
                        <a:rPr kumimoji="1" lang="en-US" altLang="ja-JP" sz="2400" b="0" i="1" smtClean="0">
                          <a:latin typeface="Cambria Math"/>
                          <a:ea typeface="Cambria Math"/>
                        </a:rPr>
                        <m:t>+</m:t>
                      </m:r>
                      <m:sSub>
                        <m:sSubPr>
                          <m:ctrlPr>
                            <a:rPr kumimoji="1" lang="en-US" altLang="ja-JP" sz="2400" b="0" i="1" smtClean="0">
                              <a:latin typeface="Cambria Math"/>
                              <a:ea typeface="Cambria Math"/>
                            </a:rPr>
                          </m:ctrlPr>
                        </m:sSubPr>
                        <m:e>
                          <m:sSub>
                            <m:sSubPr>
                              <m:ctrlPr>
                                <a:rPr kumimoji="1" lang="en-US" altLang="ja-JP" sz="2400" b="0" i="1" smtClean="0">
                                  <a:latin typeface="Cambria Math"/>
                                  <a:ea typeface="Cambria Math"/>
                                </a:rPr>
                              </m:ctrlPr>
                            </m:sSubPr>
                            <m:e>
                              <m:r>
                                <a:rPr kumimoji="1" lang="en-US" altLang="ja-JP" sz="2400" b="0" i="1" smtClean="0">
                                  <a:latin typeface="Cambria Math"/>
                                  <a:ea typeface="Cambria Math"/>
                                </a:rPr>
                                <m:t>𝑚</m:t>
                              </m:r>
                            </m:e>
                            <m:sub>
                              <m:r>
                                <a:rPr kumimoji="1" lang="en-US" altLang="ja-JP" sz="2400" b="0" i="1" smtClean="0">
                                  <a:latin typeface="Cambria Math"/>
                                  <a:ea typeface="Cambria Math"/>
                                </a:rPr>
                                <m:t>1</m:t>
                              </m:r>
                            </m:sub>
                          </m:sSub>
                          <m:r>
                            <a:rPr kumimoji="1" lang="en-US" altLang="ja-JP" sz="2400" b="0" i="1" smtClean="0">
                              <a:latin typeface="Cambria Math"/>
                              <a:ea typeface="Cambria Math"/>
                            </a:rPr>
                            <m:t>𝑓</m:t>
                          </m:r>
                        </m:e>
                        <m:sub>
                          <m:r>
                            <a:rPr kumimoji="1" lang="en-US" altLang="ja-JP" sz="2400" b="0" i="1" smtClean="0">
                              <a:latin typeface="Cambria Math"/>
                              <a:ea typeface="Cambria Math"/>
                            </a:rPr>
                            <m:t>𝑟𝑒𝑝</m:t>
                          </m:r>
                          <m:r>
                            <a:rPr kumimoji="1" lang="en-US" altLang="ja-JP" sz="2400" b="0" i="1" smtClean="0">
                              <a:latin typeface="Cambria Math"/>
                              <a:ea typeface="Cambria Math"/>
                            </a:rPr>
                            <m:t>1</m:t>
                          </m:r>
                        </m:sub>
                      </m:sSub>
                      <m:r>
                        <a:rPr kumimoji="1" lang="en-US" altLang="ja-JP" sz="2400" b="0" i="1" smtClean="0">
                          <a:latin typeface="Cambria Math"/>
                          <a:ea typeface="Cambria Math"/>
                        </a:rPr>
                        <m:t>−</m:t>
                      </m:r>
                      <m:sSub>
                        <m:sSubPr>
                          <m:ctrlPr>
                            <a:rPr kumimoji="1" lang="en-US" altLang="ja-JP" sz="2400" b="0" i="1" smtClean="0">
                              <a:latin typeface="Cambria Math"/>
                              <a:ea typeface="Cambria Math"/>
                            </a:rPr>
                          </m:ctrlPr>
                        </m:sSubPr>
                        <m:e>
                          <m:r>
                            <a:rPr kumimoji="1" lang="en-US" altLang="ja-JP" sz="2400" b="0" i="1" smtClean="0">
                              <a:latin typeface="Cambria Math"/>
                              <a:ea typeface="Cambria Math"/>
                            </a:rPr>
                            <m:t>𝑓</m:t>
                          </m:r>
                        </m:e>
                        <m:sub>
                          <m:r>
                            <a:rPr kumimoji="1" lang="en-US" altLang="ja-JP" sz="2400" b="0" i="1" smtClean="0">
                              <a:latin typeface="Cambria Math"/>
                              <a:ea typeface="Cambria Math"/>
                            </a:rPr>
                            <m:t>𝐶𝑊</m:t>
                          </m:r>
                          <m:r>
                            <a:rPr kumimoji="1" lang="en-US" altLang="ja-JP" sz="2400" b="0" i="1" smtClean="0">
                              <a:latin typeface="Cambria Math"/>
                              <a:ea typeface="Cambria Math"/>
                            </a:rPr>
                            <m:t>1</m:t>
                          </m:r>
                        </m:sub>
                      </m:sSub>
                    </m:oMath>
                  </m:oMathPara>
                </a14:m>
                <a:endParaRPr kumimoji="1" lang="en-US" altLang="ja-JP" sz="2400" b="0" dirty="0" smtClean="0">
                  <a:ea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altLang="ja-JP" sz="2400" i="1">
                              <a:latin typeface="Cambria Math"/>
                            </a:rPr>
                          </m:ctrlPr>
                        </m:sSubPr>
                        <m:e>
                          <m:r>
                            <a:rPr lang="en-US" altLang="ja-JP" sz="2400" i="1">
                              <a:latin typeface="Cambria Math"/>
                            </a:rPr>
                            <m:t>𝑓</m:t>
                          </m:r>
                        </m:e>
                        <m:sub>
                          <m:r>
                            <a:rPr lang="en-US" altLang="ja-JP" sz="2400" i="1">
                              <a:latin typeface="Cambria Math"/>
                            </a:rPr>
                            <m:t>𝑏</m:t>
                          </m:r>
                          <m:r>
                            <a:rPr lang="en-US" altLang="ja-JP" sz="2400" b="0" i="1" smtClean="0">
                              <a:latin typeface="Cambria Math"/>
                            </a:rPr>
                            <m:t>2</m:t>
                          </m:r>
                        </m:sub>
                      </m:sSub>
                      <m:r>
                        <a:rPr lang="en-US" altLang="ja-JP" sz="2400" i="1">
                          <a:latin typeface="Cambria Math"/>
                          <a:ea typeface="Cambria Math"/>
                        </a:rPr>
                        <m:t>=</m:t>
                      </m:r>
                      <m:sSub>
                        <m:sSubPr>
                          <m:ctrlPr>
                            <a:rPr lang="en-US" altLang="ja-JP" sz="2400" i="1">
                              <a:latin typeface="Cambria Math"/>
                              <a:ea typeface="Cambria Math"/>
                            </a:rPr>
                          </m:ctrlPr>
                        </m:sSubPr>
                        <m:e>
                          <m:r>
                            <a:rPr lang="en-US" altLang="ja-JP" sz="2400" i="1">
                              <a:latin typeface="Cambria Math"/>
                              <a:ea typeface="Cambria Math"/>
                            </a:rPr>
                            <m:t>𝑓</m:t>
                          </m:r>
                        </m:e>
                        <m:sub>
                          <m:r>
                            <a:rPr lang="en-US" altLang="ja-JP" sz="2400" i="1">
                              <a:latin typeface="Cambria Math"/>
                              <a:ea typeface="Cambria Math"/>
                            </a:rPr>
                            <m:t>𝐶𝐸𝑂</m:t>
                          </m:r>
                          <m:r>
                            <a:rPr lang="en-US" altLang="ja-JP" sz="2400" b="0" i="1" smtClean="0">
                              <a:latin typeface="Cambria Math"/>
                              <a:ea typeface="Cambria Math"/>
                            </a:rPr>
                            <m:t>2</m:t>
                          </m:r>
                        </m:sub>
                      </m:sSub>
                      <m:r>
                        <a:rPr lang="en-US" altLang="ja-JP" sz="2400" i="1">
                          <a:latin typeface="Cambria Math"/>
                          <a:ea typeface="Cambria Math"/>
                        </a:rPr>
                        <m:t>+</m:t>
                      </m:r>
                      <m:sSub>
                        <m:sSubPr>
                          <m:ctrlPr>
                            <a:rPr lang="en-US" altLang="ja-JP" sz="2400" i="1">
                              <a:latin typeface="Cambria Math"/>
                              <a:ea typeface="Cambria Math"/>
                            </a:rPr>
                          </m:ctrlPr>
                        </m:sSubPr>
                        <m:e>
                          <m:sSub>
                            <m:sSubPr>
                              <m:ctrlPr>
                                <a:rPr lang="en-US" altLang="ja-JP" sz="2400" i="1">
                                  <a:latin typeface="Cambria Math"/>
                                  <a:ea typeface="Cambria Math"/>
                                </a:rPr>
                              </m:ctrlPr>
                            </m:sSubPr>
                            <m:e>
                              <m:r>
                                <a:rPr lang="en-US" altLang="ja-JP" sz="2400" i="1">
                                  <a:latin typeface="Cambria Math"/>
                                  <a:ea typeface="Cambria Math"/>
                                </a:rPr>
                                <m:t>𝑚</m:t>
                              </m:r>
                            </m:e>
                            <m:sub>
                              <m:r>
                                <a:rPr lang="en-US" altLang="ja-JP" sz="2400" b="0" i="1" smtClean="0">
                                  <a:latin typeface="Cambria Math"/>
                                  <a:ea typeface="Cambria Math"/>
                                </a:rPr>
                                <m:t>2</m:t>
                              </m:r>
                            </m:sub>
                          </m:sSub>
                          <m:r>
                            <a:rPr lang="en-US" altLang="ja-JP" sz="2400" i="1">
                              <a:latin typeface="Cambria Math"/>
                              <a:ea typeface="Cambria Math"/>
                            </a:rPr>
                            <m:t>𝑓</m:t>
                          </m:r>
                        </m:e>
                        <m:sub>
                          <m:r>
                            <a:rPr lang="en-US" altLang="ja-JP" sz="2400" i="1">
                              <a:latin typeface="Cambria Math"/>
                              <a:ea typeface="Cambria Math"/>
                            </a:rPr>
                            <m:t>𝑟𝑒𝑝</m:t>
                          </m:r>
                          <m:r>
                            <a:rPr lang="en-US" altLang="ja-JP" sz="2400" b="0" i="1" smtClean="0">
                              <a:latin typeface="Cambria Math"/>
                              <a:ea typeface="Cambria Math"/>
                            </a:rPr>
                            <m:t>2</m:t>
                          </m:r>
                        </m:sub>
                      </m:sSub>
                      <m:r>
                        <a:rPr lang="en-US" altLang="ja-JP" sz="2400" i="1">
                          <a:latin typeface="Cambria Math"/>
                          <a:ea typeface="Cambria Math"/>
                        </a:rPr>
                        <m:t>−</m:t>
                      </m:r>
                      <m:sSub>
                        <m:sSubPr>
                          <m:ctrlPr>
                            <a:rPr lang="en-US" altLang="ja-JP" sz="2400" i="1">
                              <a:latin typeface="Cambria Math"/>
                              <a:ea typeface="Cambria Math"/>
                            </a:rPr>
                          </m:ctrlPr>
                        </m:sSubPr>
                        <m:e>
                          <m:r>
                            <a:rPr lang="en-US" altLang="ja-JP" sz="2400" i="1">
                              <a:latin typeface="Cambria Math"/>
                              <a:ea typeface="Cambria Math"/>
                            </a:rPr>
                            <m:t>𝑓</m:t>
                          </m:r>
                        </m:e>
                        <m:sub>
                          <m:r>
                            <a:rPr lang="en-US" altLang="ja-JP" sz="2400" i="1">
                              <a:latin typeface="Cambria Math"/>
                              <a:ea typeface="Cambria Math"/>
                            </a:rPr>
                            <m:t>𝐶𝑊</m:t>
                          </m:r>
                          <m:r>
                            <a:rPr lang="en-US" altLang="ja-JP" sz="2400" b="0" i="1" smtClean="0">
                              <a:latin typeface="Cambria Math"/>
                              <a:ea typeface="Cambria Math"/>
                            </a:rPr>
                            <m:t>1</m:t>
                          </m:r>
                        </m:sub>
                      </m:sSub>
                    </m:oMath>
                  </m:oMathPara>
                </a14:m>
                <a:endParaRPr kumimoji="1" lang="en-US" altLang="ja-JP" sz="2400" dirty="0" smtClean="0"/>
              </a:p>
              <a:p>
                <a:pPr marL="0" indent="0">
                  <a:buNone/>
                </a:pPr>
                <a:endParaRPr lang="en-US" altLang="ja-JP" sz="800" i="1" dirty="0">
                  <a:latin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altLang="ja-JP" sz="2400" i="1">
                              <a:latin typeface="Cambria Math"/>
                            </a:rPr>
                          </m:ctrlPr>
                        </m:sSubPr>
                        <m:e>
                          <m:r>
                            <a:rPr lang="en-US" altLang="ja-JP" sz="2400" i="1">
                              <a:latin typeface="Cambria Math"/>
                            </a:rPr>
                            <m:t>𝑓</m:t>
                          </m:r>
                        </m:e>
                        <m:sub>
                          <m:r>
                            <a:rPr lang="en-US" altLang="ja-JP" sz="2400" b="0" i="1" smtClean="0">
                              <a:latin typeface="Cambria Math"/>
                            </a:rPr>
                            <m:t>𝑎</m:t>
                          </m:r>
                        </m:sub>
                      </m:sSub>
                      <m:sSub>
                        <m:sSubPr>
                          <m:ctrlPr>
                            <a:rPr lang="en-US" altLang="ja-JP" sz="2400" i="1">
                              <a:latin typeface="Cambria Math"/>
                            </a:rPr>
                          </m:ctrlPr>
                        </m:sSubPr>
                        <m:e>
                          <m:r>
                            <a:rPr lang="en-US" altLang="ja-JP" sz="2400" b="0" i="1" smtClean="0">
                              <a:latin typeface="Cambria Math"/>
                            </a:rPr>
                            <m:t>=</m:t>
                          </m:r>
                          <m:r>
                            <a:rPr lang="en-US" altLang="ja-JP" sz="2400" i="1">
                              <a:latin typeface="Cambria Math"/>
                            </a:rPr>
                            <m:t>𝑓</m:t>
                          </m:r>
                        </m:e>
                        <m:sub>
                          <m:r>
                            <a:rPr lang="en-US" altLang="ja-JP" sz="2400" i="1">
                              <a:latin typeface="Cambria Math"/>
                            </a:rPr>
                            <m:t>𝑏</m:t>
                          </m:r>
                          <m:r>
                            <a:rPr lang="en-US" altLang="ja-JP" sz="2400" i="1">
                              <a:latin typeface="Cambria Math"/>
                            </a:rPr>
                            <m:t>1</m:t>
                          </m:r>
                        </m:sub>
                      </m:sSub>
                      <m:r>
                        <a:rPr lang="en-US" altLang="ja-JP" sz="2400" b="0" i="1" smtClean="0">
                          <a:latin typeface="Cambria Math"/>
                        </a:rPr>
                        <m:t>−</m:t>
                      </m:r>
                      <m:sSub>
                        <m:sSubPr>
                          <m:ctrlPr>
                            <a:rPr lang="en-US" altLang="ja-JP" sz="2400" i="1">
                              <a:latin typeface="Cambria Math"/>
                            </a:rPr>
                          </m:ctrlPr>
                        </m:sSubPr>
                        <m:e>
                          <m:r>
                            <a:rPr lang="en-US" altLang="ja-JP" sz="2400" i="1">
                              <a:latin typeface="Cambria Math"/>
                            </a:rPr>
                            <m:t>𝑓</m:t>
                          </m:r>
                        </m:e>
                        <m:sub>
                          <m:r>
                            <a:rPr lang="en-US" altLang="ja-JP" sz="2400" i="1">
                              <a:latin typeface="Cambria Math"/>
                            </a:rPr>
                            <m:t>𝑏</m:t>
                          </m:r>
                          <m:r>
                            <a:rPr lang="en-US" altLang="ja-JP" sz="2400" i="1">
                              <a:latin typeface="Cambria Math"/>
                            </a:rPr>
                            <m:t>2</m:t>
                          </m:r>
                        </m:sub>
                      </m:sSub>
                      <m:r>
                        <a:rPr lang="en-US" altLang="ja-JP" sz="2400" i="1">
                          <a:latin typeface="Cambria Math"/>
                          <a:ea typeface="Cambria Math"/>
                        </a:rPr>
                        <m:t>=</m:t>
                      </m:r>
                      <m:sSub>
                        <m:sSubPr>
                          <m:ctrlPr>
                            <a:rPr lang="en-US" altLang="ja-JP" sz="2400" i="1">
                              <a:latin typeface="Cambria Math"/>
                              <a:ea typeface="Cambria Math"/>
                            </a:rPr>
                          </m:ctrlPr>
                        </m:sSubPr>
                        <m:e>
                          <m:r>
                            <a:rPr lang="en-US" altLang="ja-JP" sz="2400" i="1">
                              <a:latin typeface="Cambria Math"/>
                              <a:ea typeface="Cambria Math"/>
                            </a:rPr>
                            <m:t>𝑓</m:t>
                          </m:r>
                        </m:e>
                        <m:sub>
                          <m:r>
                            <a:rPr lang="en-US" altLang="ja-JP" sz="2400" i="1">
                              <a:latin typeface="Cambria Math"/>
                              <a:ea typeface="Cambria Math"/>
                            </a:rPr>
                            <m:t>𝐶𝐸𝑂</m:t>
                          </m:r>
                          <m:r>
                            <a:rPr lang="en-US" altLang="ja-JP" sz="2400" i="1">
                              <a:latin typeface="Cambria Math"/>
                              <a:ea typeface="Cambria Math"/>
                            </a:rPr>
                            <m:t>1</m:t>
                          </m:r>
                        </m:sub>
                      </m:sSub>
                      <m:r>
                        <a:rPr lang="en-US" altLang="ja-JP" sz="2400" b="0" i="1" smtClean="0">
                          <a:latin typeface="Cambria Math"/>
                          <a:ea typeface="Cambria Math"/>
                        </a:rPr>
                        <m:t>−</m:t>
                      </m:r>
                      <m:sSub>
                        <m:sSubPr>
                          <m:ctrlPr>
                            <a:rPr lang="en-US" altLang="ja-JP" sz="2400" i="1">
                              <a:latin typeface="Cambria Math"/>
                              <a:ea typeface="Cambria Math"/>
                            </a:rPr>
                          </m:ctrlPr>
                        </m:sSubPr>
                        <m:e>
                          <m:r>
                            <a:rPr lang="en-US" altLang="ja-JP" sz="2400" i="1">
                              <a:latin typeface="Cambria Math"/>
                              <a:ea typeface="Cambria Math"/>
                            </a:rPr>
                            <m:t>𝑓</m:t>
                          </m:r>
                        </m:e>
                        <m:sub>
                          <m:r>
                            <a:rPr lang="en-US" altLang="ja-JP" sz="2400" i="1">
                              <a:latin typeface="Cambria Math"/>
                              <a:ea typeface="Cambria Math"/>
                            </a:rPr>
                            <m:t>𝐶𝐸𝑂</m:t>
                          </m:r>
                          <m:r>
                            <a:rPr lang="en-US" altLang="ja-JP" sz="2400" i="1">
                              <a:latin typeface="Cambria Math"/>
                              <a:ea typeface="Cambria Math"/>
                            </a:rPr>
                            <m:t>2</m:t>
                          </m:r>
                        </m:sub>
                      </m:sSub>
                      <m:r>
                        <a:rPr lang="en-US" altLang="ja-JP" sz="2400" i="1">
                          <a:latin typeface="Cambria Math"/>
                          <a:ea typeface="Cambria Math"/>
                        </a:rPr>
                        <m:t>+</m:t>
                      </m:r>
                      <m:sSub>
                        <m:sSubPr>
                          <m:ctrlPr>
                            <a:rPr lang="en-US" altLang="ja-JP" sz="2400" i="1">
                              <a:latin typeface="Cambria Math"/>
                              <a:ea typeface="Cambria Math"/>
                            </a:rPr>
                          </m:ctrlPr>
                        </m:sSubPr>
                        <m:e>
                          <m:sSub>
                            <m:sSubPr>
                              <m:ctrlPr>
                                <a:rPr lang="en-US" altLang="ja-JP" sz="2400" i="1">
                                  <a:latin typeface="Cambria Math"/>
                                  <a:ea typeface="Cambria Math"/>
                                </a:rPr>
                              </m:ctrlPr>
                            </m:sSubPr>
                            <m:e>
                              <m:r>
                                <a:rPr lang="en-US" altLang="ja-JP" sz="2400" i="1">
                                  <a:latin typeface="Cambria Math"/>
                                  <a:ea typeface="Cambria Math"/>
                                </a:rPr>
                                <m:t>𝑚</m:t>
                              </m:r>
                            </m:e>
                            <m:sub>
                              <m:r>
                                <a:rPr lang="en-US" altLang="ja-JP" sz="2400" i="1">
                                  <a:latin typeface="Cambria Math"/>
                                  <a:ea typeface="Cambria Math"/>
                                </a:rPr>
                                <m:t>1</m:t>
                              </m:r>
                            </m:sub>
                          </m:sSub>
                          <m:r>
                            <a:rPr lang="en-US" altLang="ja-JP" sz="2400" i="1">
                              <a:latin typeface="Cambria Math"/>
                              <a:ea typeface="Cambria Math"/>
                            </a:rPr>
                            <m:t>𝑓</m:t>
                          </m:r>
                        </m:e>
                        <m:sub>
                          <m:r>
                            <a:rPr lang="en-US" altLang="ja-JP" sz="2400" i="1">
                              <a:latin typeface="Cambria Math"/>
                              <a:ea typeface="Cambria Math"/>
                            </a:rPr>
                            <m:t>𝑟𝑒𝑝</m:t>
                          </m:r>
                          <m:r>
                            <a:rPr lang="en-US" altLang="ja-JP" sz="2400" i="1">
                              <a:latin typeface="Cambria Math"/>
                              <a:ea typeface="Cambria Math"/>
                            </a:rPr>
                            <m:t>1</m:t>
                          </m:r>
                        </m:sub>
                      </m:sSub>
                      <m:r>
                        <a:rPr lang="en-US" altLang="ja-JP" sz="2400" i="1">
                          <a:latin typeface="Cambria Math"/>
                          <a:ea typeface="Cambria Math"/>
                        </a:rPr>
                        <m:t>−</m:t>
                      </m:r>
                      <m:sSub>
                        <m:sSubPr>
                          <m:ctrlPr>
                            <a:rPr lang="en-US" altLang="ja-JP" sz="2400" i="1">
                              <a:latin typeface="Cambria Math"/>
                              <a:ea typeface="Cambria Math"/>
                            </a:rPr>
                          </m:ctrlPr>
                        </m:sSubPr>
                        <m:e>
                          <m:sSub>
                            <m:sSubPr>
                              <m:ctrlPr>
                                <a:rPr lang="en-US" altLang="ja-JP" sz="2400" i="1">
                                  <a:latin typeface="Cambria Math"/>
                                  <a:ea typeface="Cambria Math"/>
                                </a:rPr>
                              </m:ctrlPr>
                            </m:sSubPr>
                            <m:e>
                              <m:r>
                                <a:rPr lang="en-US" altLang="ja-JP" sz="2400" i="1">
                                  <a:latin typeface="Cambria Math"/>
                                  <a:ea typeface="Cambria Math"/>
                                </a:rPr>
                                <m:t>𝑚</m:t>
                              </m:r>
                            </m:e>
                            <m:sub>
                              <m:r>
                                <a:rPr lang="en-US" altLang="ja-JP" sz="2400" i="1">
                                  <a:latin typeface="Cambria Math"/>
                                  <a:ea typeface="Cambria Math"/>
                                </a:rPr>
                                <m:t>2</m:t>
                              </m:r>
                            </m:sub>
                          </m:sSub>
                          <m:r>
                            <a:rPr lang="en-US" altLang="ja-JP" sz="2400" i="1">
                              <a:latin typeface="Cambria Math"/>
                              <a:ea typeface="Cambria Math"/>
                            </a:rPr>
                            <m:t>𝑓</m:t>
                          </m:r>
                        </m:e>
                        <m:sub>
                          <m:r>
                            <a:rPr lang="en-US" altLang="ja-JP" sz="2400" i="1">
                              <a:latin typeface="Cambria Math"/>
                              <a:ea typeface="Cambria Math"/>
                            </a:rPr>
                            <m:t>𝑟𝑒𝑝</m:t>
                          </m:r>
                          <m:r>
                            <a:rPr lang="en-US" altLang="ja-JP" sz="2400" i="1">
                              <a:latin typeface="Cambria Math"/>
                              <a:ea typeface="Cambria Math"/>
                            </a:rPr>
                            <m:t>2</m:t>
                          </m:r>
                        </m:sub>
                      </m:sSub>
                    </m:oMath>
                  </m:oMathPara>
                </a14:m>
                <a:endParaRPr kumimoji="1" lang="en-US" altLang="ja-JP" sz="2400" dirty="0" smtClean="0"/>
              </a:p>
              <a:p>
                <a:pPr marL="0" indent="0">
                  <a:buNone/>
                </a:pPr>
                <a:r>
                  <a:rPr lang="ja-JP" altLang="en-US" sz="2400" dirty="0"/>
                  <a:t>同様に</a:t>
                </a:r>
                <a14:m>
                  <m:oMath xmlns:m="http://schemas.openxmlformats.org/officeDocument/2006/math">
                    <m:r>
                      <a:rPr lang="ja-JP" altLang="en-US" sz="2400"/>
                      <m:t>して</m:t>
                    </m:r>
                  </m:oMath>
                </a14:m>
                <a:endParaRPr lang="en-US" altLang="ja-JP" sz="2400" dirty="0" smtClean="0"/>
              </a:p>
              <a:p>
                <a:pPr marL="0" indent="0">
                  <a:buNone/>
                </a:pPr>
                <a14:m>
                  <m:oMathPara xmlns:m="http://schemas.openxmlformats.org/officeDocument/2006/math">
                    <m:oMathParaPr>
                      <m:jc m:val="center"/>
                    </m:oMathParaPr>
                    <m:oMath xmlns:m="http://schemas.openxmlformats.org/officeDocument/2006/math">
                      <m:sSub>
                        <m:sSubPr>
                          <m:ctrlPr>
                            <a:rPr lang="en-US" altLang="ja-JP" sz="2400" i="1">
                              <a:latin typeface="Cambria Math"/>
                            </a:rPr>
                          </m:ctrlPr>
                        </m:sSubPr>
                        <m:e>
                          <m:r>
                            <a:rPr lang="en-US" altLang="ja-JP" sz="2400" i="1">
                              <a:latin typeface="Cambria Math"/>
                            </a:rPr>
                            <m:t>𝑓</m:t>
                          </m:r>
                        </m:e>
                        <m:sub>
                          <m:r>
                            <a:rPr lang="en-US" altLang="ja-JP" sz="2400" b="0" i="1" smtClean="0">
                              <a:latin typeface="Cambria Math"/>
                            </a:rPr>
                            <m:t>𝑏</m:t>
                          </m:r>
                        </m:sub>
                      </m:sSub>
                      <m:sSub>
                        <m:sSubPr>
                          <m:ctrlPr>
                            <a:rPr lang="en-US" altLang="ja-JP" sz="2400" i="1">
                              <a:latin typeface="Cambria Math"/>
                            </a:rPr>
                          </m:ctrlPr>
                        </m:sSubPr>
                        <m:e>
                          <m:r>
                            <a:rPr lang="en-US" altLang="ja-JP" sz="2400" i="1">
                              <a:latin typeface="Cambria Math"/>
                            </a:rPr>
                            <m:t>=</m:t>
                          </m:r>
                          <m:r>
                            <a:rPr lang="en-US" altLang="ja-JP" sz="2400" i="1">
                              <a:latin typeface="Cambria Math"/>
                            </a:rPr>
                            <m:t>𝑓</m:t>
                          </m:r>
                        </m:e>
                        <m:sub>
                          <m:r>
                            <a:rPr lang="en-US" altLang="ja-JP" sz="2400" i="1">
                              <a:latin typeface="Cambria Math"/>
                            </a:rPr>
                            <m:t>𝑏</m:t>
                          </m:r>
                          <m:r>
                            <a:rPr lang="en-US" altLang="ja-JP" sz="2400" b="0" i="1" smtClean="0">
                              <a:latin typeface="Cambria Math"/>
                            </a:rPr>
                            <m:t>3</m:t>
                          </m:r>
                        </m:sub>
                      </m:sSub>
                      <m:r>
                        <a:rPr lang="en-US" altLang="ja-JP" sz="2400" i="1">
                          <a:latin typeface="Cambria Math"/>
                        </a:rPr>
                        <m:t>−</m:t>
                      </m:r>
                      <m:sSub>
                        <m:sSubPr>
                          <m:ctrlPr>
                            <a:rPr lang="en-US" altLang="ja-JP" sz="2400" i="1">
                              <a:latin typeface="Cambria Math"/>
                            </a:rPr>
                          </m:ctrlPr>
                        </m:sSubPr>
                        <m:e>
                          <m:r>
                            <a:rPr lang="en-US" altLang="ja-JP" sz="2400" i="1">
                              <a:latin typeface="Cambria Math"/>
                            </a:rPr>
                            <m:t>𝑓</m:t>
                          </m:r>
                        </m:e>
                        <m:sub>
                          <m:r>
                            <a:rPr lang="en-US" altLang="ja-JP" sz="2400" i="1">
                              <a:latin typeface="Cambria Math"/>
                            </a:rPr>
                            <m:t>𝑏</m:t>
                          </m:r>
                          <m:r>
                            <a:rPr lang="en-US" altLang="ja-JP" sz="2400" b="0" i="1" smtClean="0">
                              <a:latin typeface="Cambria Math"/>
                            </a:rPr>
                            <m:t>4</m:t>
                          </m:r>
                        </m:sub>
                      </m:sSub>
                      <m:r>
                        <a:rPr lang="en-US" altLang="ja-JP" sz="2400" i="1">
                          <a:latin typeface="Cambria Math"/>
                          <a:ea typeface="Cambria Math"/>
                        </a:rPr>
                        <m:t>=</m:t>
                      </m:r>
                      <m:sSub>
                        <m:sSubPr>
                          <m:ctrlPr>
                            <a:rPr lang="en-US" altLang="ja-JP" sz="2400" i="1">
                              <a:latin typeface="Cambria Math"/>
                              <a:ea typeface="Cambria Math"/>
                            </a:rPr>
                          </m:ctrlPr>
                        </m:sSubPr>
                        <m:e>
                          <m:r>
                            <a:rPr lang="en-US" altLang="ja-JP" sz="2400" i="1">
                              <a:latin typeface="Cambria Math"/>
                              <a:ea typeface="Cambria Math"/>
                            </a:rPr>
                            <m:t>𝑓</m:t>
                          </m:r>
                        </m:e>
                        <m:sub>
                          <m:r>
                            <a:rPr lang="en-US" altLang="ja-JP" sz="2400" i="1">
                              <a:latin typeface="Cambria Math"/>
                              <a:ea typeface="Cambria Math"/>
                            </a:rPr>
                            <m:t>𝐶𝐸𝑂</m:t>
                          </m:r>
                          <m:r>
                            <a:rPr lang="en-US" altLang="ja-JP" sz="2400" i="1">
                              <a:latin typeface="Cambria Math"/>
                              <a:ea typeface="Cambria Math"/>
                            </a:rPr>
                            <m:t>1</m:t>
                          </m:r>
                        </m:sub>
                      </m:sSub>
                      <m:r>
                        <a:rPr lang="en-US" altLang="ja-JP" sz="2400" i="1">
                          <a:latin typeface="Cambria Math"/>
                          <a:ea typeface="Cambria Math"/>
                        </a:rPr>
                        <m:t>−</m:t>
                      </m:r>
                      <m:sSub>
                        <m:sSubPr>
                          <m:ctrlPr>
                            <a:rPr lang="en-US" altLang="ja-JP" sz="2400" i="1">
                              <a:latin typeface="Cambria Math"/>
                              <a:ea typeface="Cambria Math"/>
                            </a:rPr>
                          </m:ctrlPr>
                        </m:sSubPr>
                        <m:e>
                          <m:r>
                            <a:rPr lang="en-US" altLang="ja-JP" sz="2400" i="1">
                              <a:latin typeface="Cambria Math"/>
                              <a:ea typeface="Cambria Math"/>
                            </a:rPr>
                            <m:t>𝑓</m:t>
                          </m:r>
                        </m:e>
                        <m:sub>
                          <m:r>
                            <a:rPr lang="en-US" altLang="ja-JP" sz="2400" i="1">
                              <a:latin typeface="Cambria Math"/>
                              <a:ea typeface="Cambria Math"/>
                            </a:rPr>
                            <m:t>𝐶𝐸𝑂</m:t>
                          </m:r>
                          <m:r>
                            <a:rPr lang="en-US" altLang="ja-JP" sz="2400" i="1">
                              <a:latin typeface="Cambria Math"/>
                              <a:ea typeface="Cambria Math"/>
                            </a:rPr>
                            <m:t>2</m:t>
                          </m:r>
                        </m:sub>
                      </m:sSub>
                      <m:r>
                        <a:rPr lang="en-US" altLang="ja-JP" sz="2400" i="1">
                          <a:latin typeface="Cambria Math"/>
                          <a:ea typeface="Cambria Math"/>
                        </a:rPr>
                        <m:t>+</m:t>
                      </m:r>
                      <m:sSub>
                        <m:sSubPr>
                          <m:ctrlPr>
                            <a:rPr lang="en-US" altLang="ja-JP" sz="2400" i="1">
                              <a:latin typeface="Cambria Math"/>
                              <a:ea typeface="Cambria Math"/>
                            </a:rPr>
                          </m:ctrlPr>
                        </m:sSubPr>
                        <m:e>
                          <m:sSub>
                            <m:sSubPr>
                              <m:ctrlPr>
                                <a:rPr lang="en-US" altLang="ja-JP" sz="2400" i="1">
                                  <a:latin typeface="Cambria Math"/>
                                  <a:ea typeface="Cambria Math"/>
                                </a:rPr>
                              </m:ctrlPr>
                            </m:sSubPr>
                            <m:e>
                              <m:r>
                                <a:rPr lang="en-US" altLang="ja-JP" sz="2400" b="0" i="1" smtClean="0">
                                  <a:latin typeface="Cambria Math"/>
                                  <a:ea typeface="Cambria Math"/>
                                </a:rPr>
                                <m:t>𝑛</m:t>
                              </m:r>
                            </m:e>
                            <m:sub>
                              <m:r>
                                <a:rPr lang="en-US" altLang="ja-JP" sz="2400" i="1">
                                  <a:latin typeface="Cambria Math"/>
                                  <a:ea typeface="Cambria Math"/>
                                </a:rPr>
                                <m:t>1</m:t>
                              </m:r>
                            </m:sub>
                          </m:sSub>
                          <m:r>
                            <a:rPr lang="en-US" altLang="ja-JP" sz="2400" i="1">
                              <a:latin typeface="Cambria Math"/>
                              <a:ea typeface="Cambria Math"/>
                            </a:rPr>
                            <m:t>𝑓</m:t>
                          </m:r>
                        </m:e>
                        <m:sub>
                          <m:r>
                            <a:rPr lang="en-US" altLang="ja-JP" sz="2400" i="1">
                              <a:latin typeface="Cambria Math"/>
                              <a:ea typeface="Cambria Math"/>
                            </a:rPr>
                            <m:t>𝑟𝑒𝑝</m:t>
                          </m:r>
                          <m:r>
                            <a:rPr lang="en-US" altLang="ja-JP" sz="2400" i="1">
                              <a:latin typeface="Cambria Math"/>
                              <a:ea typeface="Cambria Math"/>
                            </a:rPr>
                            <m:t>1</m:t>
                          </m:r>
                        </m:sub>
                      </m:sSub>
                      <m:r>
                        <a:rPr lang="en-US" altLang="ja-JP" sz="2400" i="1">
                          <a:latin typeface="Cambria Math"/>
                          <a:ea typeface="Cambria Math"/>
                        </a:rPr>
                        <m:t>−</m:t>
                      </m:r>
                      <m:sSub>
                        <m:sSubPr>
                          <m:ctrlPr>
                            <a:rPr lang="en-US" altLang="ja-JP" sz="2400" i="1">
                              <a:latin typeface="Cambria Math"/>
                              <a:ea typeface="Cambria Math"/>
                            </a:rPr>
                          </m:ctrlPr>
                        </m:sSubPr>
                        <m:e>
                          <m:sSub>
                            <m:sSubPr>
                              <m:ctrlPr>
                                <a:rPr lang="en-US" altLang="ja-JP" sz="2400" i="1">
                                  <a:latin typeface="Cambria Math"/>
                                  <a:ea typeface="Cambria Math"/>
                                </a:rPr>
                              </m:ctrlPr>
                            </m:sSubPr>
                            <m:e>
                              <m:r>
                                <a:rPr lang="en-US" altLang="ja-JP" sz="2400" b="0" i="1" smtClean="0">
                                  <a:latin typeface="Cambria Math"/>
                                  <a:ea typeface="Cambria Math"/>
                                </a:rPr>
                                <m:t>𝑛</m:t>
                              </m:r>
                            </m:e>
                            <m:sub>
                              <m:r>
                                <a:rPr lang="en-US" altLang="ja-JP" sz="2400" i="1">
                                  <a:latin typeface="Cambria Math"/>
                                  <a:ea typeface="Cambria Math"/>
                                </a:rPr>
                                <m:t>2</m:t>
                              </m:r>
                            </m:sub>
                          </m:sSub>
                          <m:r>
                            <a:rPr lang="en-US" altLang="ja-JP" sz="2400" i="1">
                              <a:latin typeface="Cambria Math"/>
                              <a:ea typeface="Cambria Math"/>
                            </a:rPr>
                            <m:t>𝑓</m:t>
                          </m:r>
                        </m:e>
                        <m:sub>
                          <m:r>
                            <a:rPr lang="en-US" altLang="ja-JP" sz="2400" i="1">
                              <a:latin typeface="Cambria Math"/>
                              <a:ea typeface="Cambria Math"/>
                            </a:rPr>
                            <m:t>𝑟𝑒𝑝</m:t>
                          </m:r>
                          <m:r>
                            <a:rPr lang="en-US" altLang="ja-JP" sz="2400" i="1">
                              <a:latin typeface="Cambria Math"/>
                              <a:ea typeface="Cambria Math"/>
                            </a:rPr>
                            <m:t>2</m:t>
                          </m:r>
                        </m:sub>
                      </m:sSub>
                    </m:oMath>
                  </m:oMathPara>
                </a14:m>
                <a:endParaRPr lang="en-US" altLang="ja-JP" dirty="0" smtClean="0"/>
              </a:p>
              <a:p>
                <a:endParaRPr lang="en-US" altLang="ja-JP" dirty="0"/>
              </a:p>
              <a:p>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211960" y="692696"/>
                <a:ext cx="4896544" cy="3528392"/>
              </a:xfrm>
              <a:blipFill rotWithShape="1">
                <a:blip r:embed="rId2"/>
                <a:stretch>
                  <a:fillRect l="-1993"/>
                </a:stretch>
              </a:blipFill>
            </p:spPr>
            <p:txBody>
              <a:bodyPr/>
              <a:lstStyle/>
              <a:p>
                <a:r>
                  <a:rPr lang="ja-JP" altLang="en-US">
                    <a:noFill/>
                  </a:rPr>
                  <a:t> </a:t>
                </a:r>
              </a:p>
            </p:txBody>
          </p:sp>
        </mc:Fallback>
      </mc:AlternateContent>
      <p:sp>
        <p:nvSpPr>
          <p:cNvPr id="4" name="正方形/長方形 3"/>
          <p:cNvSpPr/>
          <p:nvPr/>
        </p:nvSpPr>
        <p:spPr bwMode="auto">
          <a:xfrm>
            <a:off x="4595705" y="764704"/>
            <a:ext cx="4104456" cy="8147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5" name="正方形/長方形 4"/>
          <p:cNvSpPr/>
          <p:nvPr/>
        </p:nvSpPr>
        <p:spPr bwMode="auto">
          <a:xfrm>
            <a:off x="96072" y="4581128"/>
            <a:ext cx="8868416" cy="172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ysClr val="windowText" lastClr="000000"/>
              </a:solidFill>
              <a:effectLst/>
              <a:latin typeface="Arial" charset="0"/>
              <a:ea typeface="ＭＳ ゴシック" charset="-128"/>
              <a:cs typeface="ＭＳ ゴシック" charset="-128"/>
            </a:endParaRPr>
          </a:p>
        </p:txBody>
      </p:sp>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279" r="38252" b="15072"/>
          <a:stretch/>
        </p:blipFill>
        <p:spPr bwMode="auto">
          <a:xfrm>
            <a:off x="10898" y="992235"/>
            <a:ext cx="4130203" cy="286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Requires="a14">
          <p:sp>
            <p:nvSpPr>
              <p:cNvPr id="8" name="コンテンツ プレースホルダー 2"/>
              <p:cNvSpPr txBox="1">
                <a:spLocks/>
              </p:cNvSpPr>
              <p:nvPr/>
            </p:nvSpPr>
            <p:spPr bwMode="auto">
              <a:xfrm>
                <a:off x="82906" y="4725144"/>
                <a:ext cx="9025598" cy="18106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tx1"/>
                    </a:solidFill>
                    <a:latin typeface="+mn-lt"/>
                    <a:ea typeface="+mn-ea"/>
                    <a:cs typeface="+mn-cs"/>
                  </a:defRPr>
                </a:lvl9pPr>
              </a:lstStyle>
              <a:p>
                <a:pPr/>
                <a14:m>
                  <m:oMath xmlns:m="http://schemas.openxmlformats.org/officeDocument/2006/math">
                    <m:sSub>
                      <m:sSubPr>
                        <m:ctrlPr>
                          <a:rPr lang="en-US" altLang="ja-JP" sz="2400" i="1" kern="0">
                            <a:latin typeface="Cambria Math"/>
                          </a:rPr>
                        </m:ctrlPr>
                      </m:sSubPr>
                      <m:e>
                        <m:r>
                          <a:rPr lang="en-US" altLang="ja-JP" sz="2400" i="1" kern="0" smtClean="0">
                            <a:latin typeface="Cambria Math"/>
                          </a:rPr>
                          <m:t>3</m:t>
                        </m:r>
                        <m:r>
                          <a:rPr lang="en-US" altLang="ja-JP" sz="2400" i="1" kern="0">
                            <a:latin typeface="Cambria Math"/>
                          </a:rPr>
                          <m:t>𝑓</m:t>
                        </m:r>
                      </m:e>
                      <m:sub>
                        <m:r>
                          <a:rPr lang="en-US" altLang="ja-JP" sz="2400" i="1" kern="0">
                            <a:latin typeface="Cambria Math"/>
                          </a:rPr>
                          <m:t>𝑎</m:t>
                        </m:r>
                      </m:sub>
                    </m:sSub>
                    <m:r>
                      <a:rPr lang="en-US" altLang="ja-JP" sz="2400" i="1" kern="0" smtClean="0">
                        <a:latin typeface="Cambria Math"/>
                      </a:rPr>
                      <m:t>−2</m:t>
                    </m:r>
                    <m:sSub>
                      <m:sSubPr>
                        <m:ctrlPr>
                          <a:rPr lang="en-US" altLang="ja-JP" sz="2400" i="1" kern="0" smtClean="0">
                            <a:latin typeface="Cambria Math"/>
                          </a:rPr>
                        </m:ctrlPr>
                      </m:sSubPr>
                      <m:e>
                        <m:r>
                          <a:rPr lang="en-US" altLang="ja-JP" sz="2400" i="1" kern="0" smtClean="0">
                            <a:latin typeface="Cambria Math"/>
                          </a:rPr>
                          <m:t>𝑓</m:t>
                        </m:r>
                      </m:e>
                      <m:sub>
                        <m:r>
                          <a:rPr lang="en-US" altLang="ja-JP" sz="2400" i="1" kern="0" smtClean="0">
                            <a:latin typeface="Cambria Math"/>
                          </a:rPr>
                          <m:t>𝑏</m:t>
                        </m:r>
                      </m:sub>
                    </m:sSub>
                    <m:r>
                      <a:rPr lang="en-US" altLang="ja-JP" sz="2400" i="1" kern="0" smtClean="0">
                        <a:latin typeface="Cambria Math"/>
                      </a:rPr>
                      <m:t>=</m:t>
                    </m:r>
                    <m:sSub>
                      <m:sSubPr>
                        <m:ctrlPr>
                          <a:rPr lang="en-US" altLang="ja-JP" sz="2400" i="1" kern="0" smtClean="0">
                            <a:solidFill>
                              <a:srgbClr val="FF0000"/>
                            </a:solidFill>
                            <a:latin typeface="Cambria Math"/>
                            <a:ea typeface="Cambria Math"/>
                          </a:rPr>
                        </m:ctrlPr>
                      </m:sSubPr>
                      <m:e>
                        <m:r>
                          <a:rPr lang="en-US" altLang="ja-JP" sz="2400" i="1" kern="0">
                            <a:solidFill>
                              <a:srgbClr val="FF0000"/>
                            </a:solidFill>
                            <a:latin typeface="Cambria Math"/>
                            <a:ea typeface="Cambria Math"/>
                          </a:rPr>
                          <m:t>𝑓</m:t>
                        </m:r>
                      </m:e>
                      <m:sub>
                        <m:r>
                          <a:rPr lang="en-US" altLang="ja-JP" sz="2400" i="1" kern="0">
                            <a:solidFill>
                              <a:srgbClr val="FF0000"/>
                            </a:solidFill>
                            <a:latin typeface="Cambria Math"/>
                            <a:ea typeface="Cambria Math"/>
                          </a:rPr>
                          <m:t>𝐶𝐸𝑂</m:t>
                        </m:r>
                        <m:r>
                          <a:rPr lang="en-US" altLang="ja-JP" sz="2400" i="1" kern="0">
                            <a:solidFill>
                              <a:srgbClr val="FF0000"/>
                            </a:solidFill>
                            <a:latin typeface="Cambria Math"/>
                            <a:ea typeface="Cambria Math"/>
                          </a:rPr>
                          <m:t>1</m:t>
                        </m:r>
                      </m:sub>
                    </m:sSub>
                    <m:r>
                      <a:rPr lang="en-US" altLang="ja-JP" sz="2400" i="1" kern="0">
                        <a:solidFill>
                          <a:srgbClr val="FF0000"/>
                        </a:solidFill>
                        <a:latin typeface="Cambria Math"/>
                        <a:ea typeface="Cambria Math"/>
                      </a:rPr>
                      <m:t>−</m:t>
                    </m:r>
                    <m:sSub>
                      <m:sSubPr>
                        <m:ctrlPr>
                          <a:rPr lang="en-US" altLang="ja-JP" sz="2400" i="1" kern="0">
                            <a:solidFill>
                              <a:srgbClr val="FF0000"/>
                            </a:solidFill>
                            <a:latin typeface="Cambria Math"/>
                            <a:ea typeface="Cambria Math"/>
                          </a:rPr>
                        </m:ctrlPr>
                      </m:sSubPr>
                      <m:e>
                        <m:r>
                          <a:rPr lang="en-US" altLang="ja-JP" sz="2400" i="1" kern="0">
                            <a:solidFill>
                              <a:srgbClr val="FF0000"/>
                            </a:solidFill>
                            <a:latin typeface="Cambria Math"/>
                            <a:ea typeface="Cambria Math"/>
                          </a:rPr>
                          <m:t>𝑓</m:t>
                        </m:r>
                      </m:e>
                      <m:sub>
                        <m:r>
                          <a:rPr lang="en-US" altLang="ja-JP" sz="2400" i="1" kern="0">
                            <a:solidFill>
                              <a:srgbClr val="FF0000"/>
                            </a:solidFill>
                            <a:latin typeface="Cambria Math"/>
                            <a:ea typeface="Cambria Math"/>
                          </a:rPr>
                          <m:t>𝐶𝐸𝑂</m:t>
                        </m:r>
                        <m:r>
                          <a:rPr lang="en-US" altLang="ja-JP" sz="2400" i="1" kern="0">
                            <a:solidFill>
                              <a:srgbClr val="FF0000"/>
                            </a:solidFill>
                            <a:latin typeface="Cambria Math"/>
                            <a:ea typeface="Cambria Math"/>
                          </a:rPr>
                          <m:t>2</m:t>
                        </m:r>
                      </m:sub>
                    </m:sSub>
                    <m:r>
                      <a:rPr lang="en-US" altLang="ja-JP" sz="2400" i="1" kern="0">
                        <a:latin typeface="Cambria Math"/>
                        <a:ea typeface="Cambria Math"/>
                      </a:rPr>
                      <m:t>+</m:t>
                    </m:r>
                    <m:r>
                      <a:rPr lang="en-US" altLang="ja-JP" sz="2400" i="1" kern="0" smtClean="0">
                        <a:latin typeface="Cambria Math"/>
                        <a:ea typeface="Cambria Math"/>
                      </a:rPr>
                      <m:t>3(</m:t>
                    </m:r>
                    <m:sSub>
                      <m:sSubPr>
                        <m:ctrlPr>
                          <a:rPr lang="en-US" altLang="ja-JP" sz="2400" i="1" kern="0">
                            <a:latin typeface="Cambria Math"/>
                            <a:ea typeface="Cambria Math"/>
                          </a:rPr>
                        </m:ctrlPr>
                      </m:sSubPr>
                      <m:e>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1</m:t>
                        </m:r>
                      </m:sub>
                    </m:sSub>
                    <m:r>
                      <a:rPr lang="en-US" altLang="ja-JP" sz="2400" i="1" kern="0" smtClean="0">
                        <a:latin typeface="Cambria Math"/>
                        <a:ea typeface="Cambria Math"/>
                      </a:rPr>
                      <m:t>−</m:t>
                    </m:r>
                    <m:sSub>
                      <m:sSubPr>
                        <m:ctrlPr>
                          <a:rPr lang="en-US" altLang="ja-JP" sz="2400" i="1" kern="0" smtClean="0">
                            <a:latin typeface="Cambria Math"/>
                            <a:ea typeface="Cambria Math"/>
                          </a:rPr>
                        </m:ctrlPr>
                      </m:sSubPr>
                      <m:e>
                        <m:sSub>
                          <m:sSubPr>
                            <m:ctrlPr>
                              <a:rPr lang="en-US" altLang="ja-JP" sz="2400" i="1" kern="0">
                                <a:latin typeface="Cambria Math"/>
                                <a:ea typeface="Cambria Math"/>
                              </a:rPr>
                            </m:ctrlPr>
                          </m:sSubPr>
                          <m:e>
                            <m:r>
                              <a:rPr lang="en-US" altLang="ja-JP" sz="2400" i="1" kern="0">
                                <a:latin typeface="Cambria Math"/>
                                <a:ea typeface="Cambria Math"/>
                              </a:rPr>
                              <m:t>𝑚</m:t>
                            </m:r>
                          </m:e>
                          <m:sub>
                            <m:r>
                              <a:rPr lang="en-US" altLang="ja-JP" sz="2400" i="1" kern="0">
                                <a:latin typeface="Cambria Math"/>
                                <a:ea typeface="Cambria Math"/>
                              </a:rPr>
                              <m:t>2</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2</m:t>
                        </m:r>
                      </m:sub>
                    </m:sSub>
                    <m:r>
                      <a:rPr lang="en-US" altLang="ja-JP" sz="2400" i="1" kern="0" smtClean="0">
                        <a:latin typeface="Cambria Math"/>
                        <a:ea typeface="Cambria Math"/>
                      </a:rPr>
                      <m:t>)−2(</m:t>
                    </m:r>
                    <m:sSub>
                      <m:sSubPr>
                        <m:ctrlPr>
                          <a:rPr lang="en-US" altLang="ja-JP" sz="2400" i="1" kern="0">
                            <a:latin typeface="Cambria Math"/>
                            <a:ea typeface="Cambria Math"/>
                          </a:rPr>
                        </m:ctrlPr>
                      </m:sSubPr>
                      <m:e>
                        <m:sSub>
                          <m:sSubPr>
                            <m:ctrlPr>
                              <a:rPr lang="en-US" altLang="ja-JP" sz="2400" i="1" kern="0">
                                <a:latin typeface="Cambria Math"/>
                                <a:ea typeface="Cambria Math"/>
                              </a:rPr>
                            </m:ctrlPr>
                          </m:sSubPr>
                          <m:e>
                            <m:r>
                              <a:rPr lang="en-US" altLang="ja-JP" sz="2400" i="1" kern="0">
                                <a:latin typeface="Cambria Math"/>
                                <a:ea typeface="Cambria Math"/>
                              </a:rPr>
                              <m:t>𝑛</m:t>
                            </m:r>
                          </m:e>
                          <m:sub>
                            <m:r>
                              <a:rPr lang="en-US" altLang="ja-JP" sz="2400" i="1" kern="0">
                                <a:latin typeface="Cambria Math"/>
                                <a:ea typeface="Cambria Math"/>
                              </a:rPr>
                              <m:t>1</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1</m:t>
                        </m:r>
                      </m:sub>
                    </m:sSub>
                    <m:r>
                      <a:rPr lang="en-US" altLang="ja-JP" sz="2400" i="1" kern="0">
                        <a:latin typeface="Cambria Math"/>
                        <a:ea typeface="Cambria Math"/>
                      </a:rPr>
                      <m:t>−</m:t>
                    </m:r>
                    <m:sSub>
                      <m:sSubPr>
                        <m:ctrlPr>
                          <a:rPr lang="en-US" altLang="ja-JP" sz="2400" i="1" kern="0" smtClean="0">
                            <a:latin typeface="Cambria Math"/>
                            <a:ea typeface="Cambria Math"/>
                          </a:rPr>
                        </m:ctrlPr>
                      </m:sSubPr>
                      <m:e>
                        <m:sSub>
                          <m:sSubPr>
                            <m:ctrlPr>
                              <a:rPr lang="en-US" altLang="ja-JP" sz="2400" i="1" kern="0">
                                <a:latin typeface="Cambria Math"/>
                                <a:ea typeface="Cambria Math"/>
                              </a:rPr>
                            </m:ctrlPr>
                          </m:sSubPr>
                          <m:e>
                            <m:r>
                              <a:rPr lang="en-US" altLang="ja-JP" sz="2400" i="1" kern="0">
                                <a:latin typeface="Cambria Math"/>
                                <a:ea typeface="Cambria Math"/>
                              </a:rPr>
                              <m:t>𝑛</m:t>
                            </m:r>
                          </m:e>
                          <m:sub>
                            <m:r>
                              <a:rPr lang="en-US" altLang="ja-JP" sz="2400" i="1" kern="0">
                                <a:latin typeface="Cambria Math"/>
                                <a:ea typeface="Cambria Math"/>
                              </a:rPr>
                              <m:t>2</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2</m:t>
                        </m:r>
                      </m:sub>
                    </m:sSub>
                    <m:r>
                      <a:rPr lang="en-US" altLang="ja-JP" sz="2400" i="1" kern="0" smtClean="0">
                        <a:latin typeface="Cambria Math"/>
                        <a:ea typeface="Cambria Math"/>
                      </a:rPr>
                      <m:t>)</m:t>
                    </m:r>
                  </m:oMath>
                </a14:m>
                <a:endParaRPr lang="en-US" altLang="ja-JP" sz="2400" kern="0" dirty="0" smtClean="0">
                  <a:ea typeface="Cambria Math"/>
                </a:endParaRPr>
              </a:p>
              <a:p>
                <a:pPr/>
                <a14:m>
                  <m:oMath xmlns:m="http://schemas.openxmlformats.org/officeDocument/2006/math">
                    <m:sSub>
                      <m:sSubPr>
                        <m:ctrlPr>
                          <a:rPr lang="en-US" altLang="ja-JP" sz="2400" i="1" kern="0">
                            <a:latin typeface="Cambria Math"/>
                          </a:rPr>
                        </m:ctrlPr>
                      </m:sSubPr>
                      <m:e>
                        <m:r>
                          <a:rPr lang="en-US" altLang="ja-JP" sz="2400" i="1" kern="0">
                            <a:latin typeface="Cambria Math"/>
                          </a:rPr>
                          <m:t>𝑓</m:t>
                        </m:r>
                      </m:e>
                      <m:sub>
                        <m:r>
                          <a:rPr lang="en-US" altLang="ja-JP" sz="2400" i="1" kern="0">
                            <a:latin typeface="Cambria Math"/>
                          </a:rPr>
                          <m:t>𝑎</m:t>
                        </m:r>
                      </m:sub>
                    </m:sSub>
                    <m:r>
                      <a:rPr lang="en-US" altLang="ja-JP" sz="2400" i="1" kern="0">
                        <a:latin typeface="Cambria Math"/>
                      </a:rPr>
                      <m:t>−</m:t>
                    </m:r>
                    <m:sSub>
                      <m:sSubPr>
                        <m:ctrlPr>
                          <a:rPr lang="en-US" altLang="ja-JP" sz="2400" i="1" kern="0">
                            <a:latin typeface="Cambria Math"/>
                          </a:rPr>
                        </m:ctrlPr>
                      </m:sSubPr>
                      <m:e>
                        <m:r>
                          <a:rPr lang="en-US" altLang="ja-JP" sz="2400" i="1" kern="0">
                            <a:latin typeface="Cambria Math"/>
                          </a:rPr>
                          <m:t>𝑓</m:t>
                        </m:r>
                      </m:e>
                      <m:sub>
                        <m:r>
                          <a:rPr lang="en-US" altLang="ja-JP" sz="2400" i="1" kern="0">
                            <a:latin typeface="Cambria Math"/>
                          </a:rPr>
                          <m:t>𝑏</m:t>
                        </m:r>
                      </m:sub>
                    </m:sSub>
                    <m:r>
                      <a:rPr lang="en-US" altLang="ja-JP" sz="2400" i="1" kern="0" smtClean="0">
                        <a:latin typeface="Cambria Math"/>
                      </a:rPr>
                      <m:t>=</m:t>
                    </m:r>
                    <m:r>
                      <a:rPr lang="en-US" altLang="ja-JP" sz="2400" i="1" kern="0" smtClean="0">
                        <a:latin typeface="Cambria Math"/>
                        <a:ea typeface="Cambria Math"/>
                      </a:rPr>
                      <m:t>(</m:t>
                    </m:r>
                    <m:sSub>
                      <m:sSubPr>
                        <m:ctrlPr>
                          <a:rPr lang="en-US" altLang="ja-JP" sz="2400" i="1" kern="0">
                            <a:latin typeface="Cambria Math"/>
                            <a:ea typeface="Cambria Math"/>
                          </a:rPr>
                        </m:ctrlPr>
                      </m:sSubPr>
                      <m:e>
                        <m:sSub>
                          <m:sSubPr>
                            <m:ctrlPr>
                              <a:rPr lang="en-US" altLang="ja-JP" sz="2400" i="1" kern="0">
                                <a:latin typeface="Cambria Math"/>
                                <a:ea typeface="Cambria Math"/>
                              </a:rPr>
                            </m:ctrlPr>
                          </m:sSubPr>
                          <m:e>
                            <m:r>
                              <a:rPr lang="en-US" altLang="ja-JP" sz="2400" i="1" kern="0">
                                <a:latin typeface="Cambria Math"/>
                                <a:ea typeface="Cambria Math"/>
                              </a:rPr>
                              <m:t>𝑚</m:t>
                            </m:r>
                          </m:e>
                          <m:sub>
                            <m:r>
                              <a:rPr lang="en-US" altLang="ja-JP" sz="2400" i="1" kern="0">
                                <a:latin typeface="Cambria Math"/>
                                <a:ea typeface="Cambria Math"/>
                              </a:rPr>
                              <m:t>1</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1</m:t>
                        </m:r>
                      </m:sub>
                    </m:sSub>
                    <m:sSub>
                      <m:sSubPr>
                        <m:ctrlPr>
                          <a:rPr lang="en-US" altLang="ja-JP" sz="2400" i="1" kern="0">
                            <a:latin typeface="Cambria Math"/>
                            <a:ea typeface="Cambria Math"/>
                          </a:rPr>
                        </m:ctrlPr>
                      </m:sSubPr>
                      <m:e>
                        <m:sSub>
                          <m:sSubPr>
                            <m:ctrlPr>
                              <a:rPr lang="en-US" altLang="ja-JP" sz="2400" i="1" kern="0">
                                <a:latin typeface="Cambria Math"/>
                                <a:ea typeface="Cambria Math"/>
                              </a:rPr>
                            </m:ctrlPr>
                          </m:sSubPr>
                          <m:e>
                            <m:r>
                              <a:rPr lang="en-US" altLang="ja-JP" sz="2400" i="1" kern="0" smtClean="0">
                                <a:latin typeface="Cambria Math"/>
                                <a:ea typeface="Cambria Math"/>
                              </a:rPr>
                              <m:t>−</m:t>
                            </m:r>
                            <m:r>
                              <a:rPr lang="en-US" altLang="ja-JP" sz="2400" i="1" kern="0">
                                <a:latin typeface="Cambria Math"/>
                                <a:ea typeface="Cambria Math"/>
                              </a:rPr>
                              <m:t>𝑚</m:t>
                            </m:r>
                          </m:e>
                          <m:sub>
                            <m:r>
                              <a:rPr lang="en-US" altLang="ja-JP" sz="2400" i="1" kern="0">
                                <a:latin typeface="Cambria Math"/>
                                <a:ea typeface="Cambria Math"/>
                              </a:rPr>
                              <m:t>2</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2</m:t>
                        </m:r>
                      </m:sub>
                    </m:sSub>
                    <m:r>
                      <a:rPr lang="en-US" altLang="ja-JP" sz="2400" i="1" kern="0" smtClean="0">
                        <a:latin typeface="Cambria Math"/>
                        <a:ea typeface="Cambria Math"/>
                      </a:rPr>
                      <m:t>)−(</m:t>
                    </m:r>
                    <m:sSub>
                      <m:sSubPr>
                        <m:ctrlPr>
                          <a:rPr lang="en-US" altLang="ja-JP" sz="2400" i="1" kern="0">
                            <a:latin typeface="Cambria Math"/>
                            <a:ea typeface="Cambria Math"/>
                          </a:rPr>
                        </m:ctrlPr>
                      </m:sSubPr>
                      <m:e>
                        <m:sSub>
                          <m:sSubPr>
                            <m:ctrlPr>
                              <a:rPr lang="en-US" altLang="ja-JP" sz="2400" i="1" kern="0">
                                <a:latin typeface="Cambria Math"/>
                                <a:ea typeface="Cambria Math"/>
                              </a:rPr>
                            </m:ctrlPr>
                          </m:sSubPr>
                          <m:e>
                            <m:r>
                              <a:rPr lang="en-US" altLang="ja-JP" sz="2400" i="1" kern="0">
                                <a:latin typeface="Cambria Math"/>
                                <a:ea typeface="Cambria Math"/>
                              </a:rPr>
                              <m:t>𝑛</m:t>
                            </m:r>
                          </m:e>
                          <m:sub>
                            <m:r>
                              <a:rPr lang="en-US" altLang="ja-JP" sz="2400" i="1" kern="0">
                                <a:latin typeface="Cambria Math"/>
                                <a:ea typeface="Cambria Math"/>
                              </a:rPr>
                              <m:t>1</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1</m:t>
                        </m:r>
                      </m:sub>
                    </m:sSub>
                    <m:r>
                      <a:rPr lang="en-US" altLang="ja-JP" sz="2400" i="1" kern="0" smtClean="0">
                        <a:latin typeface="Cambria Math"/>
                        <a:ea typeface="Cambria Math"/>
                      </a:rPr>
                      <m:t>−</m:t>
                    </m:r>
                    <m:sSub>
                      <m:sSubPr>
                        <m:ctrlPr>
                          <a:rPr lang="en-US" altLang="ja-JP" sz="2400" i="1" kern="0">
                            <a:latin typeface="Cambria Math"/>
                            <a:ea typeface="Cambria Math"/>
                          </a:rPr>
                        </m:ctrlPr>
                      </m:sSubPr>
                      <m:e>
                        <m:sSub>
                          <m:sSubPr>
                            <m:ctrlPr>
                              <a:rPr lang="en-US" altLang="ja-JP" sz="2400" i="1" kern="0">
                                <a:latin typeface="Cambria Math"/>
                                <a:ea typeface="Cambria Math"/>
                              </a:rPr>
                            </m:ctrlPr>
                          </m:sSubPr>
                          <m:e>
                            <m:r>
                              <a:rPr lang="en-US" altLang="ja-JP" sz="2400" i="1" kern="0">
                                <a:latin typeface="Cambria Math"/>
                                <a:ea typeface="Cambria Math"/>
                              </a:rPr>
                              <m:t>𝑛</m:t>
                            </m:r>
                          </m:e>
                          <m:sub>
                            <m:r>
                              <a:rPr lang="en-US" altLang="ja-JP" sz="2400" i="1" kern="0">
                                <a:latin typeface="Cambria Math"/>
                                <a:ea typeface="Cambria Math"/>
                              </a:rPr>
                              <m:t>2</m:t>
                            </m:r>
                          </m:sub>
                        </m:sSub>
                        <m:r>
                          <a:rPr lang="en-US" altLang="ja-JP" sz="2400" i="1" kern="0">
                            <a:latin typeface="Cambria Math"/>
                            <a:ea typeface="Cambria Math"/>
                          </a:rPr>
                          <m:t>𝑓</m:t>
                        </m:r>
                      </m:e>
                      <m:sub>
                        <m:r>
                          <a:rPr lang="en-US" altLang="ja-JP" sz="2400" i="1" kern="0">
                            <a:latin typeface="Cambria Math"/>
                            <a:ea typeface="Cambria Math"/>
                          </a:rPr>
                          <m:t>𝑟𝑒𝑝</m:t>
                        </m:r>
                        <m:r>
                          <a:rPr lang="en-US" altLang="ja-JP" sz="2400" i="1" kern="0">
                            <a:latin typeface="Cambria Math"/>
                            <a:ea typeface="Cambria Math"/>
                          </a:rPr>
                          <m:t>2</m:t>
                        </m:r>
                      </m:sub>
                    </m:sSub>
                    <m:r>
                      <a:rPr lang="en-US" altLang="ja-JP" sz="2400" i="1" kern="0" smtClean="0">
                        <a:latin typeface="Cambria Math"/>
                        <a:ea typeface="Cambria Math"/>
                      </a:rPr>
                      <m:t>)</m:t>
                    </m:r>
                  </m:oMath>
                </a14:m>
                <a:endParaRPr lang="en-US" altLang="ja-JP" sz="2400" kern="0" dirty="0" smtClean="0"/>
              </a:p>
              <a:p>
                <a:endParaRPr lang="en-US" altLang="ja-JP" kern="0" dirty="0" smtClean="0"/>
              </a:p>
              <a:p>
                <a:endParaRPr lang="en-US" altLang="ja-JP" kern="0" dirty="0"/>
              </a:p>
              <a:p>
                <a:endParaRPr lang="ja-JP" altLang="en-US" kern="0" dirty="0"/>
              </a:p>
            </p:txBody>
          </p:sp>
        </mc:Choice>
        <mc:Fallback>
          <p:sp>
            <p:nvSpPr>
              <p:cNvPr id="8" name="コンテンツ プレースホルダー 2"/>
              <p:cNvSpPr txBox="1">
                <a:spLocks noRot="1" noChangeAspect="1" noMove="1" noResize="1" noEditPoints="1" noAdjustHandles="1" noChangeArrowheads="1" noChangeShapeType="1" noTextEdit="1"/>
              </p:cNvSpPr>
              <p:nvPr/>
            </p:nvSpPr>
            <p:spPr bwMode="auto">
              <a:xfrm>
                <a:off x="82906" y="4725144"/>
                <a:ext cx="9025598" cy="1810684"/>
              </a:xfrm>
              <a:prstGeom prst="rect">
                <a:avLst/>
              </a:prstGeom>
              <a:blipFill rotWithShape="1">
                <a:blip r:embed="rId4"/>
                <a:stretch>
                  <a:fillRect l="-1014" t="-2357"/>
                </a:stretch>
              </a:blipFill>
              <a:ln w="9525">
                <a:noFill/>
                <a:miter lim="800000"/>
                <a:headEnd/>
                <a:tailEnd/>
              </a:ln>
              <a:effectLst/>
            </p:spPr>
            <p:txBody>
              <a:bodyPr/>
              <a:lstStyle/>
              <a:p>
                <a:r>
                  <a:rPr lang="ja-JP" altLang="en-US">
                    <a:noFill/>
                  </a:rPr>
                  <a:t> </a:t>
                </a:r>
              </a:p>
            </p:txBody>
          </p:sp>
        </mc:Fallback>
      </mc:AlternateContent>
    </p:spTree>
    <p:extLst>
      <p:ext uri="{BB962C8B-B14F-4D97-AF65-F5344CB8AC3E}">
        <p14:creationId xmlns:p14="http://schemas.microsoft.com/office/powerpoint/2010/main" val="11404314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662"/>
            <a:ext cx="8229600" cy="706090"/>
          </a:xfrm>
        </p:spPr>
        <p:txBody>
          <a:bodyPr>
            <a:normAutofit fontScale="90000"/>
          </a:bodyPr>
          <a:lstStyle/>
          <a:p>
            <a:r>
              <a:rPr kumimoji="1" lang="ja-JP" altLang="en-US" dirty="0" smtClean="0"/>
              <a:t>実験セットアップ</a:t>
            </a:r>
            <a:endParaRPr kumimoji="1" lang="ja-JP" alt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69" y="1556792"/>
            <a:ext cx="905963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グループ化 19"/>
          <p:cNvGrpSpPr/>
          <p:nvPr/>
        </p:nvGrpSpPr>
        <p:grpSpPr>
          <a:xfrm>
            <a:off x="7740352" y="1918573"/>
            <a:ext cx="1368152" cy="1006371"/>
            <a:chOff x="7740352" y="1918573"/>
            <a:chExt cx="1368152" cy="1006371"/>
          </a:xfrm>
        </p:grpSpPr>
        <p:cxnSp>
          <p:nvCxnSpPr>
            <p:cNvPr id="13" name="直線矢印コネクタ 12"/>
            <p:cNvCxnSpPr/>
            <p:nvPr/>
          </p:nvCxnSpPr>
          <p:spPr bwMode="auto">
            <a:xfrm flipH="1">
              <a:off x="7884368" y="2564904"/>
              <a:ext cx="432048" cy="360040"/>
            </a:xfrm>
            <a:prstGeom prst="straightConnector1">
              <a:avLst/>
            </a:prstGeom>
            <a:noFill/>
            <a:ln w="38100" cap="flat" cmpd="sng" algn="ctr">
              <a:solidFill>
                <a:schemeClr val="tx1"/>
              </a:solidFill>
              <a:prstDash val="solid"/>
              <a:round/>
              <a:headEnd type="none" w="med" len="med"/>
              <a:tailEnd type="arrow"/>
            </a:ln>
            <a:effectLst/>
          </p:spPr>
        </p:cxnSp>
        <p:sp>
          <p:nvSpPr>
            <p:cNvPr id="15" name="テキスト ボックス 14"/>
            <p:cNvSpPr txBox="1"/>
            <p:nvPr/>
          </p:nvSpPr>
          <p:spPr>
            <a:xfrm>
              <a:off x="7740352" y="1918573"/>
              <a:ext cx="1368152" cy="646331"/>
            </a:xfrm>
            <a:prstGeom prst="rect">
              <a:avLst/>
            </a:prstGeom>
            <a:noFill/>
          </p:spPr>
          <p:txBody>
            <a:bodyPr wrap="square" rtlCol="0">
              <a:spAutoFit/>
            </a:bodyPr>
            <a:lstStyle/>
            <a:p>
              <a:r>
                <a:rPr lang="ja-JP" altLang="en-US" b="1" dirty="0"/>
                <a:t>ミラー信号</a:t>
              </a:r>
              <a:r>
                <a:rPr lang="ja-JP" altLang="en-US" b="1" dirty="0" smtClean="0"/>
                <a:t>をカット</a:t>
              </a:r>
              <a:endParaRPr kumimoji="1" lang="ja-JP" altLang="en-US" b="1" dirty="0"/>
            </a:p>
          </p:txBody>
        </p:sp>
      </p:grpSp>
      <p:grpSp>
        <p:nvGrpSpPr>
          <p:cNvPr id="18" name="グループ化 17"/>
          <p:cNvGrpSpPr/>
          <p:nvPr/>
        </p:nvGrpSpPr>
        <p:grpSpPr>
          <a:xfrm>
            <a:off x="5940152" y="2998693"/>
            <a:ext cx="1664568" cy="646331"/>
            <a:chOff x="5940152" y="2998693"/>
            <a:chExt cx="1664568" cy="646331"/>
          </a:xfrm>
        </p:grpSpPr>
        <p:cxnSp>
          <p:nvCxnSpPr>
            <p:cNvPr id="19" name="直線矢印コネクタ 18"/>
            <p:cNvCxnSpPr/>
            <p:nvPr/>
          </p:nvCxnSpPr>
          <p:spPr bwMode="auto">
            <a:xfrm>
              <a:off x="7308304" y="3519010"/>
              <a:ext cx="296416" cy="90010"/>
            </a:xfrm>
            <a:prstGeom prst="straightConnector1">
              <a:avLst/>
            </a:prstGeom>
            <a:noFill/>
            <a:ln w="38100" cap="flat" cmpd="sng" algn="ctr">
              <a:solidFill>
                <a:schemeClr val="tx1"/>
              </a:solidFill>
              <a:prstDash val="solid"/>
              <a:round/>
              <a:headEnd type="none" w="med" len="med"/>
              <a:tailEnd type="arrow"/>
            </a:ln>
            <a:effectLst/>
          </p:spPr>
        </p:cxnSp>
        <p:sp>
          <p:nvSpPr>
            <p:cNvPr id="22" name="テキスト ボックス 21"/>
            <p:cNvSpPr txBox="1"/>
            <p:nvPr/>
          </p:nvSpPr>
          <p:spPr>
            <a:xfrm>
              <a:off x="5940152" y="2998693"/>
              <a:ext cx="1440160" cy="646331"/>
            </a:xfrm>
            <a:prstGeom prst="rect">
              <a:avLst/>
            </a:prstGeom>
            <a:noFill/>
          </p:spPr>
          <p:txBody>
            <a:bodyPr wrap="square" rtlCol="0">
              <a:spAutoFit/>
            </a:bodyPr>
            <a:lstStyle/>
            <a:p>
              <a:r>
                <a:rPr lang="en-US" altLang="ja-JP" b="1" dirty="0" smtClean="0"/>
                <a:t>CEO</a:t>
              </a:r>
              <a:r>
                <a:rPr lang="ja-JP" altLang="en-US" b="1" dirty="0" smtClean="0"/>
                <a:t>の成分を除去</a:t>
              </a:r>
              <a:endParaRPr kumimoji="1" lang="ja-JP" altLang="en-US" b="1" dirty="0"/>
            </a:p>
          </p:txBody>
        </p:sp>
      </p:grpSp>
    </p:spTree>
    <p:extLst>
      <p:ext uri="{BB962C8B-B14F-4D97-AF65-F5344CB8AC3E}">
        <p14:creationId xmlns:p14="http://schemas.microsoft.com/office/powerpoint/2010/main" val="2709667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テーマ1">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Arial"/>
        <a:ea typeface="ＭＳ ゴシック"/>
        <a:cs typeface="ＭＳ ゴシック"/>
      </a:majorFont>
      <a:minorFont>
        <a:latin typeface="Arial"/>
        <a:ea typeface="ＭＳ ゴシック"/>
        <a:cs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徳大スライドテーマ</Template>
  <TotalTime>940</TotalTime>
  <Words>1027</Words>
  <Application>Microsoft Office PowerPoint</Application>
  <PresentationFormat>画面に合わせる (4:3)</PresentationFormat>
  <Paragraphs>46</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テーマ1</vt:lpstr>
      <vt:lpstr>CLEO-PR 2013 June 30 – July 4, 2013 Kyoto International Conference Center, Kyoto, Japan</vt:lpstr>
      <vt:lpstr>Adaptive Dual-Comb Spectroscopy with Free-Running Lasers</vt:lpstr>
      <vt:lpstr>実験セットアップ</vt:lpstr>
      <vt:lpstr>PowerPoint プレゼンテーション</vt:lpstr>
      <vt:lpstr>実験セットアップ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hayashi</dc:creator>
  <cp:lastModifiedBy>hayashi</cp:lastModifiedBy>
  <cp:revision>58</cp:revision>
  <cp:lastPrinted>2013-10-07T23:29:54Z</cp:lastPrinted>
  <dcterms:created xsi:type="dcterms:W3CDTF">2013-07-09T07:03:21Z</dcterms:created>
  <dcterms:modified xsi:type="dcterms:W3CDTF">2013-10-21T06:39:33Z</dcterms:modified>
</cp:coreProperties>
</file>